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312" r:id="rId3"/>
    <p:sldId id="326" r:id="rId4"/>
    <p:sldId id="304" r:id="rId5"/>
    <p:sldId id="330" r:id="rId6"/>
    <p:sldId id="332" r:id="rId7"/>
    <p:sldId id="333" r:id="rId8"/>
    <p:sldId id="331" r:id="rId9"/>
    <p:sldId id="329" r:id="rId10"/>
    <p:sldId id="327" r:id="rId11"/>
    <p:sldId id="328" r:id="rId12"/>
    <p:sldId id="305" r:id="rId13"/>
    <p:sldId id="313" r:id="rId14"/>
    <p:sldId id="314" r:id="rId15"/>
    <p:sldId id="315" r:id="rId16"/>
    <p:sldId id="317" r:id="rId17"/>
    <p:sldId id="318" r:id="rId18"/>
    <p:sldId id="319" r:id="rId19"/>
    <p:sldId id="320" r:id="rId20"/>
    <p:sldId id="322" r:id="rId21"/>
    <p:sldId id="323" r:id="rId22"/>
    <p:sldId id="324" r:id="rId23"/>
    <p:sldId id="334" r:id="rId24"/>
    <p:sldId id="335" r:id="rId25"/>
    <p:sldId id="336" r:id="rId26"/>
    <p:sldId id="337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187632D-7619-4714-9024-3FBF3BCBEF3F}">
          <p14:sldIdLst>
            <p14:sldId id="256"/>
          </p14:sldIdLst>
        </p14:section>
        <p14:section name="Apache Airflow" id="{A56228C5-0BDD-4DD1-9518-DD07B3D64FEA}">
          <p14:sldIdLst>
            <p14:sldId id="312"/>
            <p14:sldId id="326"/>
            <p14:sldId id="304"/>
            <p14:sldId id="330"/>
            <p14:sldId id="332"/>
            <p14:sldId id="333"/>
            <p14:sldId id="331"/>
            <p14:sldId id="329"/>
            <p14:sldId id="327"/>
            <p14:sldId id="328"/>
            <p14:sldId id="305"/>
            <p14:sldId id="313"/>
            <p14:sldId id="314"/>
            <p14:sldId id="315"/>
            <p14:sldId id="317"/>
            <p14:sldId id="318"/>
            <p14:sldId id="319"/>
            <p14:sldId id="320"/>
            <p14:sldId id="322"/>
            <p14:sldId id="323"/>
            <p14:sldId id="324"/>
            <p14:sldId id="334"/>
            <p14:sldId id="335"/>
            <p14:sldId id="336"/>
            <p14:sldId id="337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BAC"/>
    <a:srgbClr val="C1D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 autoAdjust="0"/>
  </p:normalViewPr>
  <p:slideViewPr>
    <p:cSldViewPr snapToGrid="0">
      <p:cViewPr varScale="1">
        <p:scale>
          <a:sx n="62" d="100"/>
          <a:sy n="62" d="100"/>
        </p:scale>
        <p:origin x="80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F6B7E-C4A9-4D83-A407-F21061B46CAC}" type="doc">
      <dgm:prSet loTypeId="urn:microsoft.com/office/officeart/2005/8/layout/cycle4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3369DB7-B7F4-4660-80ED-6198EE7BFCDB}">
      <dgm:prSet phldrT="[Text]"/>
      <dgm:spPr/>
      <dgm:t>
        <a:bodyPr/>
        <a:lstStyle/>
        <a:p>
          <a:r>
            <a:rPr lang="en-US" b="0" i="0" dirty="0"/>
            <a:t>Elegant</a:t>
          </a:r>
          <a:endParaRPr lang="en-US" dirty="0"/>
        </a:p>
      </dgm:t>
    </dgm:pt>
    <dgm:pt modelId="{64F8A2BA-6809-4891-B739-EE7A8F81032E}" type="parTrans" cxnId="{5A2B9E69-EBF5-4711-AE4B-692E08C7B74C}">
      <dgm:prSet/>
      <dgm:spPr/>
      <dgm:t>
        <a:bodyPr/>
        <a:lstStyle/>
        <a:p>
          <a:endParaRPr lang="en-US"/>
        </a:p>
      </dgm:t>
    </dgm:pt>
    <dgm:pt modelId="{72C91F42-284E-4BD1-9408-09C794A3E92C}" type="sibTrans" cxnId="{5A2B9E69-EBF5-4711-AE4B-692E08C7B74C}">
      <dgm:prSet/>
      <dgm:spPr/>
      <dgm:t>
        <a:bodyPr/>
        <a:lstStyle/>
        <a:p>
          <a:endParaRPr lang="en-US"/>
        </a:p>
      </dgm:t>
    </dgm:pt>
    <dgm:pt modelId="{A5D4737C-3ADF-4ACB-9AF1-7A742A96339E}">
      <dgm:prSet phldrT="[Text]"/>
      <dgm:spPr/>
      <dgm:t>
        <a:bodyPr/>
        <a:lstStyle/>
        <a:p>
          <a:r>
            <a:rPr lang="en-US" b="0" i="0" dirty="0"/>
            <a:t>Airflow™ pipelines are lean and explicit. Parametrization is built into its core using the powerful Jinja templating engine.</a:t>
          </a:r>
          <a:endParaRPr lang="en-US" dirty="0"/>
        </a:p>
      </dgm:t>
    </dgm:pt>
    <dgm:pt modelId="{21317154-7B8F-47F1-BE98-D0EFAE2AD27E}" type="parTrans" cxnId="{4567FB54-13E6-4661-8810-660952955D20}">
      <dgm:prSet/>
      <dgm:spPr/>
      <dgm:t>
        <a:bodyPr/>
        <a:lstStyle/>
        <a:p>
          <a:endParaRPr lang="en-US"/>
        </a:p>
      </dgm:t>
    </dgm:pt>
    <dgm:pt modelId="{981FD67E-0C2F-430B-9AAF-D6B38D3490AE}" type="sibTrans" cxnId="{4567FB54-13E6-4661-8810-660952955D20}">
      <dgm:prSet/>
      <dgm:spPr/>
      <dgm:t>
        <a:bodyPr/>
        <a:lstStyle/>
        <a:p>
          <a:endParaRPr lang="en-US"/>
        </a:p>
      </dgm:t>
    </dgm:pt>
    <dgm:pt modelId="{21FBE393-EACF-4ED6-BFFF-8CB86CCAB497}">
      <dgm:prSet phldrT="[Text]"/>
      <dgm:spPr/>
      <dgm:t>
        <a:bodyPr/>
        <a:lstStyle/>
        <a:p>
          <a:r>
            <a:rPr lang="en-US" b="0" i="0" dirty="0"/>
            <a:t>Scalable</a:t>
          </a:r>
          <a:endParaRPr lang="en-US" dirty="0"/>
        </a:p>
      </dgm:t>
    </dgm:pt>
    <dgm:pt modelId="{A9376EAC-6C0C-4914-B3EA-5F3D88FDB033}" type="parTrans" cxnId="{1F77E566-1AE2-46FC-A28B-F1706FEA8C84}">
      <dgm:prSet/>
      <dgm:spPr/>
      <dgm:t>
        <a:bodyPr/>
        <a:lstStyle/>
        <a:p>
          <a:endParaRPr lang="en-US"/>
        </a:p>
      </dgm:t>
    </dgm:pt>
    <dgm:pt modelId="{C78D9AFB-CDE4-40E6-857F-556771A71CA4}" type="sibTrans" cxnId="{1F77E566-1AE2-46FC-A28B-F1706FEA8C84}">
      <dgm:prSet/>
      <dgm:spPr/>
      <dgm:t>
        <a:bodyPr/>
        <a:lstStyle/>
        <a:p>
          <a:endParaRPr lang="en-US"/>
        </a:p>
      </dgm:t>
    </dgm:pt>
    <dgm:pt modelId="{267CC71E-3C62-42C1-B258-3C9CD00EF665}">
      <dgm:prSet phldrT="[Text]"/>
      <dgm:spPr/>
      <dgm:t>
        <a:bodyPr/>
        <a:lstStyle/>
        <a:p>
          <a:pPr algn="r"/>
          <a:r>
            <a:rPr lang="en-US" b="0" i="0" dirty="0"/>
            <a:t>Airflow™ has a modular architecture and uses a message queue to orchestrate an arbitrary number of workers</a:t>
          </a:r>
          <a:endParaRPr lang="en-US" dirty="0"/>
        </a:p>
      </dgm:t>
    </dgm:pt>
    <dgm:pt modelId="{6C81C960-8B13-4020-B1F0-9BFE3B6DA54F}" type="parTrans" cxnId="{7425B9B0-DB84-4C47-8DCA-5F8C01729346}">
      <dgm:prSet/>
      <dgm:spPr/>
      <dgm:t>
        <a:bodyPr/>
        <a:lstStyle/>
        <a:p>
          <a:endParaRPr lang="en-US"/>
        </a:p>
      </dgm:t>
    </dgm:pt>
    <dgm:pt modelId="{15439F7E-2B2D-4800-B6B4-419169F7F74F}" type="sibTrans" cxnId="{7425B9B0-DB84-4C47-8DCA-5F8C01729346}">
      <dgm:prSet/>
      <dgm:spPr/>
      <dgm:t>
        <a:bodyPr/>
        <a:lstStyle/>
        <a:p>
          <a:endParaRPr lang="en-US"/>
        </a:p>
      </dgm:t>
    </dgm:pt>
    <dgm:pt modelId="{4ECC8E79-7C29-4251-8875-5BB038685D14}">
      <dgm:prSet phldrT="[Text]"/>
      <dgm:spPr/>
      <dgm:t>
        <a:bodyPr/>
        <a:lstStyle/>
        <a:p>
          <a:r>
            <a:rPr lang="en-US" b="0" i="0" dirty="0"/>
            <a:t>Dynamic</a:t>
          </a:r>
          <a:endParaRPr lang="en-US" dirty="0"/>
        </a:p>
      </dgm:t>
    </dgm:pt>
    <dgm:pt modelId="{1595BDEB-B3EE-4E04-8F16-F1424AAA15BA}" type="parTrans" cxnId="{57BDD0E3-B134-4F68-A7DA-F5B177238DE0}">
      <dgm:prSet/>
      <dgm:spPr/>
      <dgm:t>
        <a:bodyPr/>
        <a:lstStyle/>
        <a:p>
          <a:endParaRPr lang="en-US"/>
        </a:p>
      </dgm:t>
    </dgm:pt>
    <dgm:pt modelId="{CBDEAC6C-AD2E-4534-B4E4-C49032FE6619}" type="sibTrans" cxnId="{57BDD0E3-B134-4F68-A7DA-F5B177238DE0}">
      <dgm:prSet/>
      <dgm:spPr/>
      <dgm:t>
        <a:bodyPr/>
        <a:lstStyle/>
        <a:p>
          <a:endParaRPr lang="en-US"/>
        </a:p>
      </dgm:t>
    </dgm:pt>
    <dgm:pt modelId="{866165F7-198B-497A-BC3E-5A03910EBB1B}">
      <dgm:prSet phldrT="[Text]"/>
      <dgm:spPr/>
      <dgm:t>
        <a:bodyPr/>
        <a:lstStyle/>
        <a:p>
          <a:pPr algn="r"/>
          <a:r>
            <a:rPr lang="en-US" dirty="0"/>
            <a:t>Airflow™ pipelines are defined in Python, allowing for dynamic pipeline generation</a:t>
          </a:r>
        </a:p>
      </dgm:t>
    </dgm:pt>
    <dgm:pt modelId="{3A85BF67-E797-44C3-AAAD-E089F9446580}" type="parTrans" cxnId="{2A84723D-C68F-4775-B707-ED8C6AA334DB}">
      <dgm:prSet/>
      <dgm:spPr/>
      <dgm:t>
        <a:bodyPr/>
        <a:lstStyle/>
        <a:p>
          <a:endParaRPr lang="en-US"/>
        </a:p>
      </dgm:t>
    </dgm:pt>
    <dgm:pt modelId="{C86F55DC-484B-4C12-BB06-BEE841BE605D}" type="sibTrans" cxnId="{2A84723D-C68F-4775-B707-ED8C6AA334DB}">
      <dgm:prSet/>
      <dgm:spPr/>
      <dgm:t>
        <a:bodyPr/>
        <a:lstStyle/>
        <a:p>
          <a:endParaRPr lang="en-US"/>
        </a:p>
      </dgm:t>
    </dgm:pt>
    <dgm:pt modelId="{FFADFEE0-5EE0-40AC-A437-A6224A855E93}">
      <dgm:prSet phldrT="[Text]"/>
      <dgm:spPr/>
      <dgm:t>
        <a:bodyPr/>
        <a:lstStyle/>
        <a:p>
          <a:r>
            <a:rPr lang="en-US" b="0" i="0" dirty="0"/>
            <a:t>Extensible</a:t>
          </a:r>
          <a:endParaRPr lang="en-US" dirty="0"/>
        </a:p>
      </dgm:t>
    </dgm:pt>
    <dgm:pt modelId="{57EACF70-6DA1-425C-9BE2-EF4926BE8690}" type="parTrans" cxnId="{ACC85146-3D21-427D-97B4-66157900B836}">
      <dgm:prSet/>
      <dgm:spPr/>
      <dgm:t>
        <a:bodyPr/>
        <a:lstStyle/>
        <a:p>
          <a:endParaRPr lang="en-US"/>
        </a:p>
      </dgm:t>
    </dgm:pt>
    <dgm:pt modelId="{639CE5EC-2337-4738-A618-818F0FA1A4DF}" type="sibTrans" cxnId="{ACC85146-3D21-427D-97B4-66157900B836}">
      <dgm:prSet/>
      <dgm:spPr/>
      <dgm:t>
        <a:bodyPr/>
        <a:lstStyle/>
        <a:p>
          <a:endParaRPr lang="en-US"/>
        </a:p>
      </dgm:t>
    </dgm:pt>
    <dgm:pt modelId="{98124141-66A8-4D83-BBB1-99E8CF3BC204}">
      <dgm:prSet phldrT="[Text]"/>
      <dgm:spPr/>
      <dgm:t>
        <a:bodyPr/>
        <a:lstStyle/>
        <a:p>
          <a:r>
            <a:rPr lang="en-US" b="0" i="0" dirty="0"/>
            <a:t>Easily define your own operators and extend libraries to fit the level of abstraction that suits your environment.</a:t>
          </a:r>
          <a:endParaRPr lang="en-US" dirty="0"/>
        </a:p>
      </dgm:t>
    </dgm:pt>
    <dgm:pt modelId="{37212EE8-8F50-4F2A-9D20-D1B0D63A7329}" type="parTrans" cxnId="{2A188047-E662-419C-A0C8-BF993ADA580B}">
      <dgm:prSet/>
      <dgm:spPr/>
      <dgm:t>
        <a:bodyPr/>
        <a:lstStyle/>
        <a:p>
          <a:endParaRPr lang="en-US"/>
        </a:p>
      </dgm:t>
    </dgm:pt>
    <dgm:pt modelId="{88FB3DF0-43BE-4268-8EC7-7946716E4FB6}" type="sibTrans" cxnId="{2A188047-E662-419C-A0C8-BF993ADA580B}">
      <dgm:prSet/>
      <dgm:spPr/>
      <dgm:t>
        <a:bodyPr/>
        <a:lstStyle/>
        <a:p>
          <a:endParaRPr lang="en-US"/>
        </a:p>
      </dgm:t>
    </dgm:pt>
    <dgm:pt modelId="{D05A675B-2B2E-4E59-806C-B327B0C56BC2}">
      <dgm:prSet phldrT="[Text]"/>
      <dgm:spPr/>
      <dgm:t>
        <a:bodyPr/>
        <a:lstStyle/>
        <a:p>
          <a:pPr algn="r"/>
          <a:r>
            <a:rPr lang="en-US" b="0" i="0" dirty="0"/>
            <a:t>Airflow™ is ready to scale to infinity.</a:t>
          </a:r>
          <a:endParaRPr lang="en-US" dirty="0"/>
        </a:p>
      </dgm:t>
    </dgm:pt>
    <dgm:pt modelId="{9AAC7F23-2DAA-423A-AE45-F3996A2C1A72}" type="parTrans" cxnId="{C71D27EC-8A4A-41EA-B9FA-6B30C0B05174}">
      <dgm:prSet/>
      <dgm:spPr/>
      <dgm:t>
        <a:bodyPr/>
        <a:lstStyle/>
        <a:p>
          <a:endParaRPr lang="en-US"/>
        </a:p>
      </dgm:t>
    </dgm:pt>
    <dgm:pt modelId="{95B26292-79B0-4259-B383-23C67A984D12}" type="sibTrans" cxnId="{C71D27EC-8A4A-41EA-B9FA-6B30C0B05174}">
      <dgm:prSet/>
      <dgm:spPr/>
      <dgm:t>
        <a:bodyPr/>
        <a:lstStyle/>
        <a:p>
          <a:endParaRPr lang="en-US"/>
        </a:p>
      </dgm:t>
    </dgm:pt>
    <dgm:pt modelId="{3B274EEB-CD43-47F7-BFEC-2135F9C2BD2B}">
      <dgm:prSet phldrT="[Text]"/>
      <dgm:spPr/>
      <dgm:t>
        <a:bodyPr/>
        <a:lstStyle/>
        <a:p>
          <a:pPr algn="r"/>
          <a:r>
            <a:rPr lang="en-US" dirty="0"/>
            <a:t>This allows for writing code that instantiates pipelines dynamically.</a:t>
          </a:r>
        </a:p>
      </dgm:t>
    </dgm:pt>
    <dgm:pt modelId="{46CD889A-2BA0-4747-87F5-08FA0EB6DF87}" type="parTrans" cxnId="{501F2505-F281-41C1-8354-BE38AECE39F3}">
      <dgm:prSet/>
      <dgm:spPr/>
      <dgm:t>
        <a:bodyPr/>
        <a:lstStyle/>
        <a:p>
          <a:endParaRPr lang="en-US"/>
        </a:p>
      </dgm:t>
    </dgm:pt>
    <dgm:pt modelId="{9FC88D19-E83B-4D1E-8835-31EA521FC130}" type="sibTrans" cxnId="{501F2505-F281-41C1-8354-BE38AECE39F3}">
      <dgm:prSet/>
      <dgm:spPr/>
      <dgm:t>
        <a:bodyPr/>
        <a:lstStyle/>
        <a:p>
          <a:endParaRPr lang="en-US"/>
        </a:p>
      </dgm:t>
    </dgm:pt>
    <dgm:pt modelId="{129A0BB0-F301-48FB-8D20-44F42A2AB81B}" type="pres">
      <dgm:prSet presAssocID="{EECF6B7E-C4A9-4D83-A407-F21061B46CA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EB47C25-5894-4A35-A35E-466A46EE732A}" type="pres">
      <dgm:prSet presAssocID="{EECF6B7E-C4A9-4D83-A407-F21061B46CAC}" presName="children" presStyleCnt="0"/>
      <dgm:spPr/>
    </dgm:pt>
    <dgm:pt modelId="{0B239B11-BFB1-4E2D-9C78-E443C53778F5}" type="pres">
      <dgm:prSet presAssocID="{EECF6B7E-C4A9-4D83-A407-F21061B46CAC}" presName="child1group" presStyleCnt="0"/>
      <dgm:spPr/>
    </dgm:pt>
    <dgm:pt modelId="{A761023E-0FBA-4A17-8004-57870577873C}" type="pres">
      <dgm:prSet presAssocID="{EECF6B7E-C4A9-4D83-A407-F21061B46CAC}" presName="child1" presStyleLbl="bgAcc1" presStyleIdx="0" presStyleCnt="4"/>
      <dgm:spPr/>
    </dgm:pt>
    <dgm:pt modelId="{525CDD70-119D-4AD0-815A-1D07F6373AE7}" type="pres">
      <dgm:prSet presAssocID="{EECF6B7E-C4A9-4D83-A407-F21061B46CAC}" presName="child1Text" presStyleLbl="bgAcc1" presStyleIdx="0" presStyleCnt="4">
        <dgm:presLayoutVars>
          <dgm:bulletEnabled val="1"/>
        </dgm:presLayoutVars>
      </dgm:prSet>
      <dgm:spPr/>
    </dgm:pt>
    <dgm:pt modelId="{EE723A5A-18C6-459A-9FFC-9927EE44B866}" type="pres">
      <dgm:prSet presAssocID="{EECF6B7E-C4A9-4D83-A407-F21061B46CAC}" presName="child2group" presStyleCnt="0"/>
      <dgm:spPr/>
    </dgm:pt>
    <dgm:pt modelId="{8686DBBD-F39B-4355-943B-CFD6DAE326C9}" type="pres">
      <dgm:prSet presAssocID="{EECF6B7E-C4A9-4D83-A407-F21061B46CAC}" presName="child2" presStyleLbl="bgAcc1" presStyleIdx="1" presStyleCnt="4"/>
      <dgm:spPr/>
    </dgm:pt>
    <dgm:pt modelId="{BC694079-A4D2-45E5-91A0-A40CB4A1E387}" type="pres">
      <dgm:prSet presAssocID="{EECF6B7E-C4A9-4D83-A407-F21061B46CAC}" presName="child2Text" presStyleLbl="bgAcc1" presStyleIdx="1" presStyleCnt="4">
        <dgm:presLayoutVars>
          <dgm:bulletEnabled val="1"/>
        </dgm:presLayoutVars>
      </dgm:prSet>
      <dgm:spPr/>
    </dgm:pt>
    <dgm:pt modelId="{ECD0D880-BB6E-475B-88AD-01103325477F}" type="pres">
      <dgm:prSet presAssocID="{EECF6B7E-C4A9-4D83-A407-F21061B46CAC}" presName="child3group" presStyleCnt="0"/>
      <dgm:spPr/>
    </dgm:pt>
    <dgm:pt modelId="{117F9729-20CA-4606-9FF1-C6730F11949C}" type="pres">
      <dgm:prSet presAssocID="{EECF6B7E-C4A9-4D83-A407-F21061B46CAC}" presName="child3" presStyleLbl="bgAcc1" presStyleIdx="2" presStyleCnt="4"/>
      <dgm:spPr/>
    </dgm:pt>
    <dgm:pt modelId="{FC9138D6-FF59-481A-88D0-EFEA57DBFA8C}" type="pres">
      <dgm:prSet presAssocID="{EECF6B7E-C4A9-4D83-A407-F21061B46CAC}" presName="child3Text" presStyleLbl="bgAcc1" presStyleIdx="2" presStyleCnt="4">
        <dgm:presLayoutVars>
          <dgm:bulletEnabled val="1"/>
        </dgm:presLayoutVars>
      </dgm:prSet>
      <dgm:spPr/>
    </dgm:pt>
    <dgm:pt modelId="{4270229F-D99F-4EF4-9F0F-990707EE7517}" type="pres">
      <dgm:prSet presAssocID="{EECF6B7E-C4A9-4D83-A407-F21061B46CAC}" presName="child4group" presStyleCnt="0"/>
      <dgm:spPr/>
    </dgm:pt>
    <dgm:pt modelId="{F4B75EE1-4E29-4B65-A37D-8BDE4138D09A}" type="pres">
      <dgm:prSet presAssocID="{EECF6B7E-C4A9-4D83-A407-F21061B46CAC}" presName="child4" presStyleLbl="bgAcc1" presStyleIdx="3" presStyleCnt="4"/>
      <dgm:spPr/>
    </dgm:pt>
    <dgm:pt modelId="{8ACE4C17-26F9-4ADD-BB83-E903EDAE5376}" type="pres">
      <dgm:prSet presAssocID="{EECF6B7E-C4A9-4D83-A407-F21061B46CAC}" presName="child4Text" presStyleLbl="bgAcc1" presStyleIdx="3" presStyleCnt="4">
        <dgm:presLayoutVars>
          <dgm:bulletEnabled val="1"/>
        </dgm:presLayoutVars>
      </dgm:prSet>
      <dgm:spPr/>
    </dgm:pt>
    <dgm:pt modelId="{FAC95C94-F346-4A11-8FDD-5DE387250364}" type="pres">
      <dgm:prSet presAssocID="{EECF6B7E-C4A9-4D83-A407-F21061B46CAC}" presName="childPlaceholder" presStyleCnt="0"/>
      <dgm:spPr/>
    </dgm:pt>
    <dgm:pt modelId="{36B5B09E-D666-462B-9BC8-E30F672494C0}" type="pres">
      <dgm:prSet presAssocID="{EECF6B7E-C4A9-4D83-A407-F21061B46CAC}" presName="circle" presStyleCnt="0"/>
      <dgm:spPr/>
    </dgm:pt>
    <dgm:pt modelId="{AA451FDC-920A-41AC-96AB-C648F384DCB3}" type="pres">
      <dgm:prSet presAssocID="{EECF6B7E-C4A9-4D83-A407-F21061B46CA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75F7C31-5A4E-4920-AA2F-3780246CB639}" type="pres">
      <dgm:prSet presAssocID="{EECF6B7E-C4A9-4D83-A407-F21061B46CA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9BD4A46E-60A8-414D-84D5-7AA5E6DAFFB0}" type="pres">
      <dgm:prSet presAssocID="{EECF6B7E-C4A9-4D83-A407-F21061B46CA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0386119-069C-431B-AE14-151F93691E83}" type="pres">
      <dgm:prSet presAssocID="{EECF6B7E-C4A9-4D83-A407-F21061B46CA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8C961AF-05FB-4632-8256-3AC78959745D}" type="pres">
      <dgm:prSet presAssocID="{EECF6B7E-C4A9-4D83-A407-F21061B46CAC}" presName="quadrantPlaceholder" presStyleCnt="0"/>
      <dgm:spPr/>
    </dgm:pt>
    <dgm:pt modelId="{7BE9463D-A761-416C-AD6A-2CB0E86F1316}" type="pres">
      <dgm:prSet presAssocID="{EECF6B7E-C4A9-4D83-A407-F21061B46CAC}" presName="center1" presStyleLbl="fgShp" presStyleIdx="0" presStyleCnt="2"/>
      <dgm:spPr/>
    </dgm:pt>
    <dgm:pt modelId="{03C5FAEB-A6FB-4C55-89A3-6553B8C43D6E}" type="pres">
      <dgm:prSet presAssocID="{EECF6B7E-C4A9-4D83-A407-F21061B46CAC}" presName="center2" presStyleLbl="fgShp" presStyleIdx="1" presStyleCnt="2"/>
      <dgm:spPr/>
    </dgm:pt>
  </dgm:ptLst>
  <dgm:cxnLst>
    <dgm:cxn modelId="{501F2505-F281-41C1-8354-BE38AECE39F3}" srcId="{4ECC8E79-7C29-4251-8875-5BB038685D14}" destId="{3B274EEB-CD43-47F7-BFEC-2135F9C2BD2B}" srcOrd="1" destOrd="0" parTransId="{46CD889A-2BA0-4747-87F5-08FA0EB6DF87}" sibTransId="{9FC88D19-E83B-4D1E-8835-31EA521FC130}"/>
    <dgm:cxn modelId="{782C3606-3345-429C-8556-75571AB421E5}" type="presOf" srcId="{FFADFEE0-5EE0-40AC-A437-A6224A855E93}" destId="{C0386119-069C-431B-AE14-151F93691E83}" srcOrd="0" destOrd="0" presId="urn:microsoft.com/office/officeart/2005/8/layout/cycle4"/>
    <dgm:cxn modelId="{14277426-1E86-4576-80E7-9CF044C045D7}" type="presOf" srcId="{267CC71E-3C62-42C1-B258-3C9CD00EF665}" destId="{8686DBBD-F39B-4355-943B-CFD6DAE326C9}" srcOrd="0" destOrd="0" presId="urn:microsoft.com/office/officeart/2005/8/layout/cycle4"/>
    <dgm:cxn modelId="{FC777228-0F14-40E4-B93A-FC2A693F10EB}" type="presOf" srcId="{98124141-66A8-4D83-BBB1-99E8CF3BC204}" destId="{F4B75EE1-4E29-4B65-A37D-8BDE4138D09A}" srcOrd="0" destOrd="0" presId="urn:microsoft.com/office/officeart/2005/8/layout/cycle4"/>
    <dgm:cxn modelId="{A6481738-6AE3-4E45-9130-E3DFA6E32279}" type="presOf" srcId="{A5D4737C-3ADF-4ACB-9AF1-7A742A96339E}" destId="{525CDD70-119D-4AD0-815A-1D07F6373AE7}" srcOrd="1" destOrd="0" presId="urn:microsoft.com/office/officeart/2005/8/layout/cycle4"/>
    <dgm:cxn modelId="{2A84723D-C68F-4775-B707-ED8C6AA334DB}" srcId="{4ECC8E79-7C29-4251-8875-5BB038685D14}" destId="{866165F7-198B-497A-BC3E-5A03910EBB1B}" srcOrd="0" destOrd="0" parTransId="{3A85BF67-E797-44C3-AAAD-E089F9446580}" sibTransId="{C86F55DC-484B-4C12-BB06-BEE841BE605D}"/>
    <dgm:cxn modelId="{ACC85146-3D21-427D-97B4-66157900B836}" srcId="{EECF6B7E-C4A9-4D83-A407-F21061B46CAC}" destId="{FFADFEE0-5EE0-40AC-A437-A6224A855E93}" srcOrd="3" destOrd="0" parTransId="{57EACF70-6DA1-425C-9BE2-EF4926BE8690}" sibTransId="{639CE5EC-2337-4738-A618-818F0FA1A4DF}"/>
    <dgm:cxn modelId="{1F77E566-1AE2-46FC-A28B-F1706FEA8C84}" srcId="{EECF6B7E-C4A9-4D83-A407-F21061B46CAC}" destId="{21FBE393-EACF-4ED6-BFFF-8CB86CCAB497}" srcOrd="1" destOrd="0" parTransId="{A9376EAC-6C0C-4914-B3EA-5F3D88FDB033}" sibTransId="{C78D9AFB-CDE4-40E6-857F-556771A71CA4}"/>
    <dgm:cxn modelId="{2A188047-E662-419C-A0C8-BF993ADA580B}" srcId="{FFADFEE0-5EE0-40AC-A437-A6224A855E93}" destId="{98124141-66A8-4D83-BBB1-99E8CF3BC204}" srcOrd="0" destOrd="0" parTransId="{37212EE8-8F50-4F2A-9D20-D1B0D63A7329}" sibTransId="{88FB3DF0-43BE-4268-8EC7-7946716E4FB6}"/>
    <dgm:cxn modelId="{5A2B9E69-EBF5-4711-AE4B-692E08C7B74C}" srcId="{EECF6B7E-C4A9-4D83-A407-F21061B46CAC}" destId="{43369DB7-B7F4-4660-80ED-6198EE7BFCDB}" srcOrd="0" destOrd="0" parTransId="{64F8A2BA-6809-4891-B739-EE7A8F81032E}" sibTransId="{72C91F42-284E-4BD1-9408-09C794A3E92C}"/>
    <dgm:cxn modelId="{FCA7064C-0B34-49CC-94A8-8F6D5735F610}" type="presOf" srcId="{866165F7-198B-497A-BC3E-5A03910EBB1B}" destId="{FC9138D6-FF59-481A-88D0-EFEA57DBFA8C}" srcOrd="1" destOrd="0" presId="urn:microsoft.com/office/officeart/2005/8/layout/cycle4"/>
    <dgm:cxn modelId="{E5552E6F-8172-45D8-8464-A6AF7B92F125}" type="presOf" srcId="{D05A675B-2B2E-4E59-806C-B327B0C56BC2}" destId="{8686DBBD-F39B-4355-943B-CFD6DAE326C9}" srcOrd="0" destOrd="1" presId="urn:microsoft.com/office/officeart/2005/8/layout/cycle4"/>
    <dgm:cxn modelId="{4314A052-5781-4B94-9238-4633952A19E6}" type="presOf" srcId="{4ECC8E79-7C29-4251-8875-5BB038685D14}" destId="{9BD4A46E-60A8-414D-84D5-7AA5E6DAFFB0}" srcOrd="0" destOrd="0" presId="urn:microsoft.com/office/officeart/2005/8/layout/cycle4"/>
    <dgm:cxn modelId="{4567FB54-13E6-4661-8810-660952955D20}" srcId="{43369DB7-B7F4-4660-80ED-6198EE7BFCDB}" destId="{A5D4737C-3ADF-4ACB-9AF1-7A742A96339E}" srcOrd="0" destOrd="0" parTransId="{21317154-7B8F-47F1-BE98-D0EFAE2AD27E}" sibTransId="{981FD67E-0C2F-430B-9AAF-D6B38D3490AE}"/>
    <dgm:cxn modelId="{7F3B498E-B513-4FC3-8313-17F37B05C365}" type="presOf" srcId="{21FBE393-EACF-4ED6-BFFF-8CB86CCAB497}" destId="{075F7C31-5A4E-4920-AA2F-3780246CB639}" srcOrd="0" destOrd="0" presId="urn:microsoft.com/office/officeart/2005/8/layout/cycle4"/>
    <dgm:cxn modelId="{6F741EA2-BDF4-483E-8D4F-CA33F5FD7425}" type="presOf" srcId="{98124141-66A8-4D83-BBB1-99E8CF3BC204}" destId="{8ACE4C17-26F9-4ADD-BB83-E903EDAE5376}" srcOrd="1" destOrd="0" presId="urn:microsoft.com/office/officeart/2005/8/layout/cycle4"/>
    <dgm:cxn modelId="{02C7ECA4-199A-4B8F-97C0-63EB0A59D18F}" type="presOf" srcId="{D05A675B-2B2E-4E59-806C-B327B0C56BC2}" destId="{BC694079-A4D2-45E5-91A0-A40CB4A1E387}" srcOrd="1" destOrd="1" presId="urn:microsoft.com/office/officeart/2005/8/layout/cycle4"/>
    <dgm:cxn modelId="{7425B9B0-DB84-4C47-8DCA-5F8C01729346}" srcId="{21FBE393-EACF-4ED6-BFFF-8CB86CCAB497}" destId="{267CC71E-3C62-42C1-B258-3C9CD00EF665}" srcOrd="0" destOrd="0" parTransId="{6C81C960-8B13-4020-B1F0-9BFE3B6DA54F}" sibTransId="{15439F7E-2B2D-4800-B6B4-419169F7F74F}"/>
    <dgm:cxn modelId="{A4E0B0B1-1B33-4EB0-BED0-188ACA9D4CCF}" type="presOf" srcId="{A5D4737C-3ADF-4ACB-9AF1-7A742A96339E}" destId="{A761023E-0FBA-4A17-8004-57870577873C}" srcOrd="0" destOrd="0" presId="urn:microsoft.com/office/officeart/2005/8/layout/cycle4"/>
    <dgm:cxn modelId="{6B1800CB-91F7-4C7F-95D4-F992783470B7}" type="presOf" srcId="{43369DB7-B7F4-4660-80ED-6198EE7BFCDB}" destId="{AA451FDC-920A-41AC-96AB-C648F384DCB3}" srcOrd="0" destOrd="0" presId="urn:microsoft.com/office/officeart/2005/8/layout/cycle4"/>
    <dgm:cxn modelId="{C9F9CBCF-547D-4DEB-9E9B-E2DFF26E59DF}" type="presOf" srcId="{267CC71E-3C62-42C1-B258-3C9CD00EF665}" destId="{BC694079-A4D2-45E5-91A0-A40CB4A1E387}" srcOrd="1" destOrd="0" presId="urn:microsoft.com/office/officeart/2005/8/layout/cycle4"/>
    <dgm:cxn modelId="{57BDD0E3-B134-4F68-A7DA-F5B177238DE0}" srcId="{EECF6B7E-C4A9-4D83-A407-F21061B46CAC}" destId="{4ECC8E79-7C29-4251-8875-5BB038685D14}" srcOrd="2" destOrd="0" parTransId="{1595BDEB-B3EE-4E04-8F16-F1424AAA15BA}" sibTransId="{CBDEAC6C-AD2E-4534-B4E4-C49032FE6619}"/>
    <dgm:cxn modelId="{C71D27EC-8A4A-41EA-B9FA-6B30C0B05174}" srcId="{21FBE393-EACF-4ED6-BFFF-8CB86CCAB497}" destId="{D05A675B-2B2E-4E59-806C-B327B0C56BC2}" srcOrd="1" destOrd="0" parTransId="{9AAC7F23-2DAA-423A-AE45-F3996A2C1A72}" sibTransId="{95B26292-79B0-4259-B383-23C67A984D12}"/>
    <dgm:cxn modelId="{1FD608F0-6A89-461C-9F06-226EEB368144}" type="presOf" srcId="{3B274EEB-CD43-47F7-BFEC-2135F9C2BD2B}" destId="{FC9138D6-FF59-481A-88D0-EFEA57DBFA8C}" srcOrd="1" destOrd="1" presId="urn:microsoft.com/office/officeart/2005/8/layout/cycle4"/>
    <dgm:cxn modelId="{E0C9DFF0-FA71-4427-8F64-D47A1E227045}" type="presOf" srcId="{EECF6B7E-C4A9-4D83-A407-F21061B46CAC}" destId="{129A0BB0-F301-48FB-8D20-44F42A2AB81B}" srcOrd="0" destOrd="0" presId="urn:microsoft.com/office/officeart/2005/8/layout/cycle4"/>
    <dgm:cxn modelId="{5C2065F4-542B-42E9-9DB3-4BE16A48A222}" type="presOf" srcId="{866165F7-198B-497A-BC3E-5A03910EBB1B}" destId="{117F9729-20CA-4606-9FF1-C6730F11949C}" srcOrd="0" destOrd="0" presId="urn:microsoft.com/office/officeart/2005/8/layout/cycle4"/>
    <dgm:cxn modelId="{BFA3CCFD-2C3B-4691-9EFF-C3EEBB9EF05A}" type="presOf" srcId="{3B274EEB-CD43-47F7-BFEC-2135F9C2BD2B}" destId="{117F9729-20CA-4606-9FF1-C6730F11949C}" srcOrd="0" destOrd="1" presId="urn:microsoft.com/office/officeart/2005/8/layout/cycle4"/>
    <dgm:cxn modelId="{F6DF879D-1A00-4CB7-BE04-0F257ECDCDFD}" type="presParOf" srcId="{129A0BB0-F301-48FB-8D20-44F42A2AB81B}" destId="{1EB47C25-5894-4A35-A35E-466A46EE732A}" srcOrd="0" destOrd="0" presId="urn:microsoft.com/office/officeart/2005/8/layout/cycle4"/>
    <dgm:cxn modelId="{3E9366D7-F440-44F9-860E-D56C63CCD82A}" type="presParOf" srcId="{1EB47C25-5894-4A35-A35E-466A46EE732A}" destId="{0B239B11-BFB1-4E2D-9C78-E443C53778F5}" srcOrd="0" destOrd="0" presId="urn:microsoft.com/office/officeart/2005/8/layout/cycle4"/>
    <dgm:cxn modelId="{C88B3A33-7C1C-422E-8D14-CB332D079A0C}" type="presParOf" srcId="{0B239B11-BFB1-4E2D-9C78-E443C53778F5}" destId="{A761023E-0FBA-4A17-8004-57870577873C}" srcOrd="0" destOrd="0" presId="urn:microsoft.com/office/officeart/2005/8/layout/cycle4"/>
    <dgm:cxn modelId="{90DAD901-23D1-4671-B7E5-776DCB635019}" type="presParOf" srcId="{0B239B11-BFB1-4E2D-9C78-E443C53778F5}" destId="{525CDD70-119D-4AD0-815A-1D07F6373AE7}" srcOrd="1" destOrd="0" presId="urn:microsoft.com/office/officeart/2005/8/layout/cycle4"/>
    <dgm:cxn modelId="{B5C9A0F2-94FF-4EB5-BC81-2D5263DB1429}" type="presParOf" srcId="{1EB47C25-5894-4A35-A35E-466A46EE732A}" destId="{EE723A5A-18C6-459A-9FFC-9927EE44B866}" srcOrd="1" destOrd="0" presId="urn:microsoft.com/office/officeart/2005/8/layout/cycle4"/>
    <dgm:cxn modelId="{AB7CEE95-C689-40DC-8C96-5E5B95ABA6B2}" type="presParOf" srcId="{EE723A5A-18C6-459A-9FFC-9927EE44B866}" destId="{8686DBBD-F39B-4355-943B-CFD6DAE326C9}" srcOrd="0" destOrd="0" presId="urn:microsoft.com/office/officeart/2005/8/layout/cycle4"/>
    <dgm:cxn modelId="{B50AB781-0853-45A6-9029-53E06F2BAE8A}" type="presParOf" srcId="{EE723A5A-18C6-459A-9FFC-9927EE44B866}" destId="{BC694079-A4D2-45E5-91A0-A40CB4A1E387}" srcOrd="1" destOrd="0" presId="urn:microsoft.com/office/officeart/2005/8/layout/cycle4"/>
    <dgm:cxn modelId="{141D228B-8241-45E2-9900-382E89F499C0}" type="presParOf" srcId="{1EB47C25-5894-4A35-A35E-466A46EE732A}" destId="{ECD0D880-BB6E-475B-88AD-01103325477F}" srcOrd="2" destOrd="0" presId="urn:microsoft.com/office/officeart/2005/8/layout/cycle4"/>
    <dgm:cxn modelId="{B06724ED-188E-4441-BAAC-1012B5B4616D}" type="presParOf" srcId="{ECD0D880-BB6E-475B-88AD-01103325477F}" destId="{117F9729-20CA-4606-9FF1-C6730F11949C}" srcOrd="0" destOrd="0" presId="urn:microsoft.com/office/officeart/2005/8/layout/cycle4"/>
    <dgm:cxn modelId="{10BBF972-9473-4D5D-B7DE-9A83175FFBAD}" type="presParOf" srcId="{ECD0D880-BB6E-475B-88AD-01103325477F}" destId="{FC9138D6-FF59-481A-88D0-EFEA57DBFA8C}" srcOrd="1" destOrd="0" presId="urn:microsoft.com/office/officeart/2005/8/layout/cycle4"/>
    <dgm:cxn modelId="{F7EF8ED7-4813-40C8-9AD8-E234F455A88F}" type="presParOf" srcId="{1EB47C25-5894-4A35-A35E-466A46EE732A}" destId="{4270229F-D99F-4EF4-9F0F-990707EE7517}" srcOrd="3" destOrd="0" presId="urn:microsoft.com/office/officeart/2005/8/layout/cycle4"/>
    <dgm:cxn modelId="{11817D03-6C92-468F-882F-579C5B438FC5}" type="presParOf" srcId="{4270229F-D99F-4EF4-9F0F-990707EE7517}" destId="{F4B75EE1-4E29-4B65-A37D-8BDE4138D09A}" srcOrd="0" destOrd="0" presId="urn:microsoft.com/office/officeart/2005/8/layout/cycle4"/>
    <dgm:cxn modelId="{E7DA8F29-6AF5-46B2-9DCE-08BDC5FFBE02}" type="presParOf" srcId="{4270229F-D99F-4EF4-9F0F-990707EE7517}" destId="{8ACE4C17-26F9-4ADD-BB83-E903EDAE5376}" srcOrd="1" destOrd="0" presId="urn:microsoft.com/office/officeart/2005/8/layout/cycle4"/>
    <dgm:cxn modelId="{290ED0F1-C185-49D9-8F03-5490B4416DE3}" type="presParOf" srcId="{1EB47C25-5894-4A35-A35E-466A46EE732A}" destId="{FAC95C94-F346-4A11-8FDD-5DE387250364}" srcOrd="4" destOrd="0" presId="urn:microsoft.com/office/officeart/2005/8/layout/cycle4"/>
    <dgm:cxn modelId="{E7D0539C-4C7F-403C-BF0B-1CD4FD1D33E5}" type="presParOf" srcId="{129A0BB0-F301-48FB-8D20-44F42A2AB81B}" destId="{36B5B09E-D666-462B-9BC8-E30F672494C0}" srcOrd="1" destOrd="0" presId="urn:microsoft.com/office/officeart/2005/8/layout/cycle4"/>
    <dgm:cxn modelId="{53041930-B469-403E-999E-DFD076DA06DC}" type="presParOf" srcId="{36B5B09E-D666-462B-9BC8-E30F672494C0}" destId="{AA451FDC-920A-41AC-96AB-C648F384DCB3}" srcOrd="0" destOrd="0" presId="urn:microsoft.com/office/officeart/2005/8/layout/cycle4"/>
    <dgm:cxn modelId="{65A525E2-5EED-440A-81CF-CAAF53D60700}" type="presParOf" srcId="{36B5B09E-D666-462B-9BC8-E30F672494C0}" destId="{075F7C31-5A4E-4920-AA2F-3780246CB639}" srcOrd="1" destOrd="0" presId="urn:microsoft.com/office/officeart/2005/8/layout/cycle4"/>
    <dgm:cxn modelId="{4FA65732-47F9-4CCF-8D12-81FA0236FCE8}" type="presParOf" srcId="{36B5B09E-D666-462B-9BC8-E30F672494C0}" destId="{9BD4A46E-60A8-414D-84D5-7AA5E6DAFFB0}" srcOrd="2" destOrd="0" presId="urn:microsoft.com/office/officeart/2005/8/layout/cycle4"/>
    <dgm:cxn modelId="{2FA0527D-DA60-4417-8F66-D46542107611}" type="presParOf" srcId="{36B5B09E-D666-462B-9BC8-E30F672494C0}" destId="{C0386119-069C-431B-AE14-151F93691E83}" srcOrd="3" destOrd="0" presId="urn:microsoft.com/office/officeart/2005/8/layout/cycle4"/>
    <dgm:cxn modelId="{1F46C1D1-6D3A-424B-92EF-B603AD0A3EF0}" type="presParOf" srcId="{36B5B09E-D666-462B-9BC8-E30F672494C0}" destId="{B8C961AF-05FB-4632-8256-3AC78959745D}" srcOrd="4" destOrd="0" presId="urn:microsoft.com/office/officeart/2005/8/layout/cycle4"/>
    <dgm:cxn modelId="{D7F5D5E5-3D92-42A9-9D2B-59A9EB3DF4FE}" type="presParOf" srcId="{129A0BB0-F301-48FB-8D20-44F42A2AB81B}" destId="{7BE9463D-A761-416C-AD6A-2CB0E86F1316}" srcOrd="2" destOrd="0" presId="urn:microsoft.com/office/officeart/2005/8/layout/cycle4"/>
    <dgm:cxn modelId="{B3EEC1A1-252C-43AC-BD6A-7AA7E8D0C647}" type="presParOf" srcId="{129A0BB0-F301-48FB-8D20-44F42A2AB81B}" destId="{03C5FAEB-A6FB-4C55-89A3-6553B8C43D6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4133AF-8DDD-4F07-890C-6BE92CC7ACE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08FBF4-7F79-4211-A430-44DFB62EC6EE}">
      <dgm:prSet phldrT="[Text]"/>
      <dgm:spPr/>
      <dgm:t>
        <a:bodyPr/>
        <a:lstStyle/>
        <a:p>
          <a:r>
            <a:rPr lang="en-US" b="0" i="0" dirty="0"/>
            <a:t>Pure Python</a:t>
          </a:r>
        </a:p>
      </dgm:t>
    </dgm:pt>
    <dgm:pt modelId="{1773FF2D-D8ED-40D5-9266-959F3394F403}" type="parTrans" cxnId="{C52220D8-E802-4DC6-901D-3BB103D317EC}">
      <dgm:prSet/>
      <dgm:spPr/>
      <dgm:t>
        <a:bodyPr/>
        <a:lstStyle/>
        <a:p>
          <a:endParaRPr lang="en-US"/>
        </a:p>
      </dgm:t>
    </dgm:pt>
    <dgm:pt modelId="{6DBFB5C8-F7B8-44A6-909A-4C38A702F8AE}" type="sibTrans" cxnId="{C52220D8-E802-4DC6-901D-3BB103D317EC}">
      <dgm:prSet/>
      <dgm:spPr/>
      <dgm:t>
        <a:bodyPr/>
        <a:lstStyle/>
        <a:p>
          <a:endParaRPr lang="en-US"/>
        </a:p>
      </dgm:t>
    </dgm:pt>
    <dgm:pt modelId="{ACBE9EDC-3011-439C-A962-CCC58BBD9DA9}">
      <dgm:prSet phldrT="[Text]"/>
      <dgm:spPr/>
      <dgm:t>
        <a:bodyPr/>
        <a:lstStyle/>
        <a:p>
          <a:r>
            <a:rPr lang="en-US" b="0" i="0" dirty="0"/>
            <a:t>No more command-line or XML black-magic! Use standard Python features to create your workflows, including date time formats for scheduling and loops to dynamically generate tasks</a:t>
          </a:r>
          <a:endParaRPr lang="en-US" dirty="0"/>
        </a:p>
      </dgm:t>
    </dgm:pt>
    <dgm:pt modelId="{7F33BB22-3BBF-41DD-986F-92F16AB09237}" type="parTrans" cxnId="{7222A993-14D3-47FB-8ABC-B9E88DB7B86C}">
      <dgm:prSet/>
      <dgm:spPr/>
      <dgm:t>
        <a:bodyPr/>
        <a:lstStyle/>
        <a:p>
          <a:endParaRPr lang="en-US"/>
        </a:p>
      </dgm:t>
    </dgm:pt>
    <dgm:pt modelId="{1C66929E-7F69-4C69-9875-B2C51FBB1AEA}" type="sibTrans" cxnId="{7222A993-14D3-47FB-8ABC-B9E88DB7B86C}">
      <dgm:prSet/>
      <dgm:spPr/>
      <dgm:t>
        <a:bodyPr/>
        <a:lstStyle/>
        <a:p>
          <a:endParaRPr lang="en-US"/>
        </a:p>
      </dgm:t>
    </dgm:pt>
    <dgm:pt modelId="{A3969237-3FD9-4157-A181-436EBB941D66}">
      <dgm:prSet phldrT="[Text]"/>
      <dgm:spPr/>
      <dgm:t>
        <a:bodyPr/>
        <a:lstStyle/>
        <a:p>
          <a:r>
            <a:rPr lang="en-US" b="0" i="0" dirty="0"/>
            <a:t>Useful UI</a:t>
          </a:r>
          <a:endParaRPr lang="en-US" dirty="0"/>
        </a:p>
      </dgm:t>
    </dgm:pt>
    <dgm:pt modelId="{EFE8D8C7-E690-45C1-ACCB-EE5194A76BA6}" type="parTrans" cxnId="{2F7E21A1-13FE-47B9-B8E2-59F0A431073E}">
      <dgm:prSet/>
      <dgm:spPr/>
      <dgm:t>
        <a:bodyPr/>
        <a:lstStyle/>
        <a:p>
          <a:endParaRPr lang="en-US"/>
        </a:p>
      </dgm:t>
    </dgm:pt>
    <dgm:pt modelId="{8A32A818-9632-431D-86C8-70555DA82934}" type="sibTrans" cxnId="{2F7E21A1-13FE-47B9-B8E2-59F0A431073E}">
      <dgm:prSet/>
      <dgm:spPr/>
      <dgm:t>
        <a:bodyPr/>
        <a:lstStyle/>
        <a:p>
          <a:endParaRPr lang="en-US"/>
        </a:p>
      </dgm:t>
    </dgm:pt>
    <dgm:pt modelId="{5BE618BD-6AC5-4903-A4C5-288874018588}">
      <dgm:prSet phldrT="[Text]"/>
      <dgm:spPr/>
      <dgm:t>
        <a:bodyPr/>
        <a:lstStyle/>
        <a:p>
          <a:r>
            <a:rPr lang="en-US" b="0" i="0" dirty="0"/>
            <a:t>Monitor, schedule and manage your workflows via a robust and modern web application</a:t>
          </a:r>
          <a:endParaRPr lang="en-US" dirty="0"/>
        </a:p>
      </dgm:t>
    </dgm:pt>
    <dgm:pt modelId="{66B35ED9-5FE0-40C4-B6D2-D9847FC293CB}" type="parTrans" cxnId="{5ADF1433-F59F-4C89-AB77-AEB9744B3E34}">
      <dgm:prSet/>
      <dgm:spPr/>
      <dgm:t>
        <a:bodyPr/>
        <a:lstStyle/>
        <a:p>
          <a:endParaRPr lang="en-US"/>
        </a:p>
      </dgm:t>
    </dgm:pt>
    <dgm:pt modelId="{6C4A1D1F-0007-47D1-94F9-009FBA693917}" type="sibTrans" cxnId="{5ADF1433-F59F-4C89-AB77-AEB9744B3E34}">
      <dgm:prSet/>
      <dgm:spPr/>
      <dgm:t>
        <a:bodyPr/>
        <a:lstStyle/>
        <a:p>
          <a:endParaRPr lang="en-US"/>
        </a:p>
      </dgm:t>
    </dgm:pt>
    <dgm:pt modelId="{22678222-AB2F-4BE5-BEAA-26454340342F}">
      <dgm:prSet phldrT="[Text]"/>
      <dgm:spPr/>
      <dgm:t>
        <a:bodyPr/>
        <a:lstStyle/>
        <a:p>
          <a:r>
            <a:rPr lang="en-US" b="0" i="0" dirty="0"/>
            <a:t>Robust Integrations</a:t>
          </a:r>
          <a:endParaRPr lang="en-US" dirty="0"/>
        </a:p>
      </dgm:t>
    </dgm:pt>
    <dgm:pt modelId="{83D4A4C1-2BE5-47AD-9EE8-84C1761D5C36}" type="parTrans" cxnId="{3C58C8C1-1A23-42D1-AB53-D9A21A575C76}">
      <dgm:prSet/>
      <dgm:spPr/>
      <dgm:t>
        <a:bodyPr/>
        <a:lstStyle/>
        <a:p>
          <a:endParaRPr lang="en-US"/>
        </a:p>
      </dgm:t>
    </dgm:pt>
    <dgm:pt modelId="{F4DC7984-33C5-4470-BC0C-9E3AC9A13096}" type="sibTrans" cxnId="{3C58C8C1-1A23-42D1-AB53-D9A21A575C76}">
      <dgm:prSet/>
      <dgm:spPr/>
      <dgm:t>
        <a:bodyPr/>
        <a:lstStyle/>
        <a:p>
          <a:endParaRPr lang="en-US"/>
        </a:p>
      </dgm:t>
    </dgm:pt>
    <dgm:pt modelId="{247A2CA2-8E7A-4601-9FEC-3CF69D55266F}">
      <dgm:prSet phldrT="[Text]"/>
      <dgm:spPr/>
      <dgm:t>
        <a:bodyPr/>
        <a:lstStyle/>
        <a:p>
          <a:r>
            <a:rPr lang="en-US" b="0" i="0" dirty="0"/>
            <a:t>Airflow™ provides many plug-and-play operators that are ready to execute your tasks on Google Cloud Platform, Amazon Web Services, Microsoft Azure and many other third-party services</a:t>
          </a:r>
          <a:endParaRPr lang="en-US" dirty="0"/>
        </a:p>
      </dgm:t>
    </dgm:pt>
    <dgm:pt modelId="{555851C0-66CD-48C0-A9E2-485ACC77151E}" type="parTrans" cxnId="{931D051C-2609-4C7E-8326-7D5FFBFD6005}">
      <dgm:prSet/>
      <dgm:spPr/>
      <dgm:t>
        <a:bodyPr/>
        <a:lstStyle/>
        <a:p>
          <a:endParaRPr lang="en-US"/>
        </a:p>
      </dgm:t>
    </dgm:pt>
    <dgm:pt modelId="{D3943737-7855-4FB6-9DF4-A0B0340848A6}" type="sibTrans" cxnId="{931D051C-2609-4C7E-8326-7D5FFBFD6005}">
      <dgm:prSet/>
      <dgm:spPr/>
      <dgm:t>
        <a:bodyPr/>
        <a:lstStyle/>
        <a:p>
          <a:endParaRPr lang="en-US"/>
        </a:p>
      </dgm:t>
    </dgm:pt>
    <dgm:pt modelId="{1E0A15E2-9E63-48FD-BB29-D18BD29A66A2}">
      <dgm:prSet phldrT="[Text]"/>
      <dgm:spPr/>
      <dgm:t>
        <a:bodyPr/>
        <a:lstStyle/>
        <a:p>
          <a:r>
            <a:rPr lang="en-US" b="0" i="0"/>
            <a:t>This allows you to maintain full flexibility when building your workflows</a:t>
          </a:r>
          <a:endParaRPr lang="en-US" dirty="0"/>
        </a:p>
      </dgm:t>
    </dgm:pt>
    <dgm:pt modelId="{61AD3BC1-16B1-4DAA-AB01-3069B18472F1}" type="parTrans" cxnId="{03B31F54-1B28-4F5C-8772-F984A753C2A5}">
      <dgm:prSet/>
      <dgm:spPr/>
      <dgm:t>
        <a:bodyPr/>
        <a:lstStyle/>
        <a:p>
          <a:endParaRPr lang="en-US"/>
        </a:p>
      </dgm:t>
    </dgm:pt>
    <dgm:pt modelId="{9DF7FAFE-6646-494D-988B-D622CA9CDC85}" type="sibTrans" cxnId="{03B31F54-1B28-4F5C-8772-F984A753C2A5}">
      <dgm:prSet/>
      <dgm:spPr/>
      <dgm:t>
        <a:bodyPr/>
        <a:lstStyle/>
        <a:p>
          <a:endParaRPr lang="en-US"/>
        </a:p>
      </dgm:t>
    </dgm:pt>
    <dgm:pt modelId="{0D651126-CE5B-4C16-90C7-791D4322D76C}">
      <dgm:prSet phldrT="[Text]"/>
      <dgm:spPr/>
      <dgm:t>
        <a:bodyPr/>
        <a:lstStyle/>
        <a:p>
          <a:r>
            <a:rPr lang="en-US" b="0" i="0"/>
            <a:t>No </a:t>
          </a:r>
          <a:r>
            <a:rPr lang="en-US" b="0" i="0" dirty="0"/>
            <a:t>need to learn old, </a:t>
          </a:r>
          <a:r>
            <a:rPr lang="en-US" b="0" i="0" dirty="0" err="1"/>
            <a:t>cron</a:t>
          </a:r>
          <a:r>
            <a:rPr lang="en-US" b="0" i="0" dirty="0"/>
            <a:t>-like interfaces. You always have full insight into the status and logs of completed and </a:t>
          </a:r>
          <a:r>
            <a:rPr lang="en-US" b="0" i="0"/>
            <a:t>ongoing tasks</a:t>
          </a:r>
          <a:endParaRPr lang="en-US" dirty="0"/>
        </a:p>
      </dgm:t>
    </dgm:pt>
    <dgm:pt modelId="{A8E87F00-4A66-4767-9126-66297B087C19}" type="parTrans" cxnId="{61FA5C51-771A-48A5-A9A3-66919B814FB4}">
      <dgm:prSet/>
      <dgm:spPr/>
      <dgm:t>
        <a:bodyPr/>
        <a:lstStyle/>
        <a:p>
          <a:endParaRPr lang="en-US"/>
        </a:p>
      </dgm:t>
    </dgm:pt>
    <dgm:pt modelId="{2367A9A8-A016-4283-81DF-604D4C9D2E01}" type="sibTrans" cxnId="{61FA5C51-771A-48A5-A9A3-66919B814FB4}">
      <dgm:prSet/>
      <dgm:spPr/>
      <dgm:t>
        <a:bodyPr/>
        <a:lstStyle/>
        <a:p>
          <a:endParaRPr lang="en-US"/>
        </a:p>
      </dgm:t>
    </dgm:pt>
    <dgm:pt modelId="{9A5BD8BC-C6C0-4DEA-8828-01F74F8EB856}">
      <dgm:prSet phldrT="[Text]"/>
      <dgm:spPr/>
      <dgm:t>
        <a:bodyPr/>
        <a:lstStyle/>
        <a:p>
          <a:r>
            <a:rPr lang="en-US" b="0" i="0"/>
            <a:t>This </a:t>
          </a:r>
          <a:r>
            <a:rPr lang="en-US" b="0" i="0" dirty="0"/>
            <a:t>makes Airflow easy to apply to current infrastructure and extend to </a:t>
          </a:r>
          <a:r>
            <a:rPr lang="en-US" b="0" i="0"/>
            <a:t>next-gen technologies</a:t>
          </a:r>
          <a:endParaRPr lang="en-US" dirty="0"/>
        </a:p>
      </dgm:t>
    </dgm:pt>
    <dgm:pt modelId="{A7BED25B-FF95-4081-BA23-678B950E97DF}" type="parTrans" cxnId="{E3DC90E7-B4FB-4A52-BFFD-DAA0EAA32C89}">
      <dgm:prSet/>
      <dgm:spPr/>
      <dgm:t>
        <a:bodyPr/>
        <a:lstStyle/>
        <a:p>
          <a:endParaRPr lang="en-US"/>
        </a:p>
      </dgm:t>
    </dgm:pt>
    <dgm:pt modelId="{E1991317-8365-4D30-99B3-9FD8457B474A}" type="sibTrans" cxnId="{E3DC90E7-B4FB-4A52-BFFD-DAA0EAA32C89}">
      <dgm:prSet/>
      <dgm:spPr/>
      <dgm:t>
        <a:bodyPr/>
        <a:lstStyle/>
        <a:p>
          <a:endParaRPr lang="en-US"/>
        </a:p>
      </dgm:t>
    </dgm:pt>
    <dgm:pt modelId="{5C78FB30-3ACC-4ECC-BA1B-0EE8A3983BE9}" type="pres">
      <dgm:prSet presAssocID="{DF4133AF-8DDD-4F07-890C-6BE92CC7ACEC}" presName="Name0" presStyleCnt="0">
        <dgm:presLayoutVars>
          <dgm:dir/>
          <dgm:animLvl val="lvl"/>
          <dgm:resizeHandles val="exact"/>
        </dgm:presLayoutVars>
      </dgm:prSet>
      <dgm:spPr/>
    </dgm:pt>
    <dgm:pt modelId="{4575B6A4-ECB4-4C7B-95BB-E7DDFC5B2A2A}" type="pres">
      <dgm:prSet presAssocID="{4B08FBF4-7F79-4211-A430-44DFB62EC6EE}" presName="composite" presStyleCnt="0"/>
      <dgm:spPr/>
    </dgm:pt>
    <dgm:pt modelId="{BF3CDEFE-B277-4594-91F0-99C670CCCE83}" type="pres">
      <dgm:prSet presAssocID="{4B08FBF4-7F79-4211-A430-44DFB62EC6E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5244739-FBEC-47BE-BCA8-9E483BD02E47}" type="pres">
      <dgm:prSet presAssocID="{4B08FBF4-7F79-4211-A430-44DFB62EC6EE}" presName="desTx" presStyleLbl="alignAccFollowNode1" presStyleIdx="0" presStyleCnt="3">
        <dgm:presLayoutVars>
          <dgm:bulletEnabled val="1"/>
        </dgm:presLayoutVars>
      </dgm:prSet>
      <dgm:spPr/>
    </dgm:pt>
    <dgm:pt modelId="{64A51E11-CDD7-4E00-A793-77F8763D10EA}" type="pres">
      <dgm:prSet presAssocID="{6DBFB5C8-F7B8-44A6-909A-4C38A702F8AE}" presName="space" presStyleCnt="0"/>
      <dgm:spPr/>
    </dgm:pt>
    <dgm:pt modelId="{7F60D91D-6C7F-4786-9FEB-89631BC7D6EF}" type="pres">
      <dgm:prSet presAssocID="{A3969237-3FD9-4157-A181-436EBB941D66}" presName="composite" presStyleCnt="0"/>
      <dgm:spPr/>
    </dgm:pt>
    <dgm:pt modelId="{6BC888BF-A668-444E-BF5A-91DB2B25BF46}" type="pres">
      <dgm:prSet presAssocID="{A3969237-3FD9-4157-A181-436EBB941D66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92A4CA33-2BD6-4AAA-B5B0-C4F7E64D0AB8}" type="pres">
      <dgm:prSet presAssocID="{A3969237-3FD9-4157-A181-436EBB941D66}" presName="desTx" presStyleLbl="alignAccFollowNode1" presStyleIdx="1" presStyleCnt="3">
        <dgm:presLayoutVars>
          <dgm:bulletEnabled val="1"/>
        </dgm:presLayoutVars>
      </dgm:prSet>
      <dgm:spPr/>
    </dgm:pt>
    <dgm:pt modelId="{2D3FE010-1CFF-4A3C-963B-B248884BA4DA}" type="pres">
      <dgm:prSet presAssocID="{8A32A818-9632-431D-86C8-70555DA82934}" presName="space" presStyleCnt="0"/>
      <dgm:spPr/>
    </dgm:pt>
    <dgm:pt modelId="{D5E746F1-E243-4A12-8744-27AAC805E90A}" type="pres">
      <dgm:prSet presAssocID="{22678222-AB2F-4BE5-BEAA-26454340342F}" presName="composite" presStyleCnt="0"/>
      <dgm:spPr/>
    </dgm:pt>
    <dgm:pt modelId="{CC48ED32-0CA1-4CD3-A17D-4C96D2636B5D}" type="pres">
      <dgm:prSet presAssocID="{22678222-AB2F-4BE5-BEAA-26454340342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DFCECBE-43B6-4BEE-A2F2-C884BA838945}" type="pres">
      <dgm:prSet presAssocID="{22678222-AB2F-4BE5-BEAA-26454340342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6105E14-3256-44CF-8440-D4FC768A75D3}" type="presOf" srcId="{A3969237-3FD9-4157-A181-436EBB941D66}" destId="{6BC888BF-A668-444E-BF5A-91DB2B25BF46}" srcOrd="0" destOrd="0" presId="urn:microsoft.com/office/officeart/2005/8/layout/hList1"/>
    <dgm:cxn modelId="{931D051C-2609-4C7E-8326-7D5FFBFD6005}" srcId="{22678222-AB2F-4BE5-BEAA-26454340342F}" destId="{247A2CA2-8E7A-4601-9FEC-3CF69D55266F}" srcOrd="0" destOrd="0" parTransId="{555851C0-66CD-48C0-A9E2-485ACC77151E}" sibTransId="{D3943737-7855-4FB6-9DF4-A0B0340848A6}"/>
    <dgm:cxn modelId="{C0A4E81E-3397-4F8C-962B-8719ABA3EFE9}" type="presOf" srcId="{4B08FBF4-7F79-4211-A430-44DFB62EC6EE}" destId="{BF3CDEFE-B277-4594-91F0-99C670CCCE83}" srcOrd="0" destOrd="0" presId="urn:microsoft.com/office/officeart/2005/8/layout/hList1"/>
    <dgm:cxn modelId="{5ADF1433-F59F-4C89-AB77-AEB9744B3E34}" srcId="{A3969237-3FD9-4157-A181-436EBB941D66}" destId="{5BE618BD-6AC5-4903-A4C5-288874018588}" srcOrd="0" destOrd="0" parTransId="{66B35ED9-5FE0-40C4-B6D2-D9847FC293CB}" sibTransId="{6C4A1D1F-0007-47D1-94F9-009FBA693917}"/>
    <dgm:cxn modelId="{61FA5C51-771A-48A5-A9A3-66919B814FB4}" srcId="{A3969237-3FD9-4157-A181-436EBB941D66}" destId="{0D651126-CE5B-4C16-90C7-791D4322D76C}" srcOrd="1" destOrd="0" parTransId="{A8E87F00-4A66-4767-9126-66297B087C19}" sibTransId="{2367A9A8-A016-4283-81DF-604D4C9D2E01}"/>
    <dgm:cxn modelId="{03B31F54-1B28-4F5C-8772-F984A753C2A5}" srcId="{4B08FBF4-7F79-4211-A430-44DFB62EC6EE}" destId="{1E0A15E2-9E63-48FD-BB29-D18BD29A66A2}" srcOrd="1" destOrd="0" parTransId="{61AD3BC1-16B1-4DAA-AB01-3069B18472F1}" sibTransId="{9DF7FAFE-6646-494D-988B-D622CA9CDC85}"/>
    <dgm:cxn modelId="{62140D7E-51FA-4895-A1F0-0AB0D1C9ED3B}" type="presOf" srcId="{ACBE9EDC-3011-439C-A962-CCC58BBD9DA9}" destId="{A5244739-FBEC-47BE-BCA8-9E483BD02E47}" srcOrd="0" destOrd="0" presId="urn:microsoft.com/office/officeart/2005/8/layout/hList1"/>
    <dgm:cxn modelId="{374ABC85-800D-4487-97BC-49D752F97C75}" type="presOf" srcId="{247A2CA2-8E7A-4601-9FEC-3CF69D55266F}" destId="{3DFCECBE-43B6-4BEE-A2F2-C884BA838945}" srcOrd="0" destOrd="0" presId="urn:microsoft.com/office/officeart/2005/8/layout/hList1"/>
    <dgm:cxn modelId="{88338E87-C319-4F0E-9094-DB8B249E00BD}" type="presOf" srcId="{DF4133AF-8DDD-4F07-890C-6BE92CC7ACEC}" destId="{5C78FB30-3ACC-4ECC-BA1B-0EE8A3983BE9}" srcOrd="0" destOrd="0" presId="urn:microsoft.com/office/officeart/2005/8/layout/hList1"/>
    <dgm:cxn modelId="{7222A993-14D3-47FB-8ABC-B9E88DB7B86C}" srcId="{4B08FBF4-7F79-4211-A430-44DFB62EC6EE}" destId="{ACBE9EDC-3011-439C-A962-CCC58BBD9DA9}" srcOrd="0" destOrd="0" parTransId="{7F33BB22-3BBF-41DD-986F-92F16AB09237}" sibTransId="{1C66929E-7F69-4C69-9875-B2C51FBB1AEA}"/>
    <dgm:cxn modelId="{2F7E21A1-13FE-47B9-B8E2-59F0A431073E}" srcId="{DF4133AF-8DDD-4F07-890C-6BE92CC7ACEC}" destId="{A3969237-3FD9-4157-A181-436EBB941D66}" srcOrd="1" destOrd="0" parTransId="{EFE8D8C7-E690-45C1-ACCB-EE5194A76BA6}" sibTransId="{8A32A818-9632-431D-86C8-70555DA82934}"/>
    <dgm:cxn modelId="{9EA416A8-7E85-46DE-9181-340586DBD6B9}" type="presOf" srcId="{0D651126-CE5B-4C16-90C7-791D4322D76C}" destId="{92A4CA33-2BD6-4AAA-B5B0-C4F7E64D0AB8}" srcOrd="0" destOrd="1" presId="urn:microsoft.com/office/officeart/2005/8/layout/hList1"/>
    <dgm:cxn modelId="{B0922BB8-99E7-45C1-A05D-8684F18D7679}" type="presOf" srcId="{5BE618BD-6AC5-4903-A4C5-288874018588}" destId="{92A4CA33-2BD6-4AAA-B5B0-C4F7E64D0AB8}" srcOrd="0" destOrd="0" presId="urn:microsoft.com/office/officeart/2005/8/layout/hList1"/>
    <dgm:cxn modelId="{3C58C8C1-1A23-42D1-AB53-D9A21A575C76}" srcId="{DF4133AF-8DDD-4F07-890C-6BE92CC7ACEC}" destId="{22678222-AB2F-4BE5-BEAA-26454340342F}" srcOrd="2" destOrd="0" parTransId="{83D4A4C1-2BE5-47AD-9EE8-84C1761D5C36}" sibTransId="{F4DC7984-33C5-4470-BC0C-9E3AC9A13096}"/>
    <dgm:cxn modelId="{930CE5D4-F96A-4A65-B329-F392D8E829E5}" type="presOf" srcId="{22678222-AB2F-4BE5-BEAA-26454340342F}" destId="{CC48ED32-0CA1-4CD3-A17D-4C96D2636B5D}" srcOrd="0" destOrd="0" presId="urn:microsoft.com/office/officeart/2005/8/layout/hList1"/>
    <dgm:cxn modelId="{C52220D8-E802-4DC6-901D-3BB103D317EC}" srcId="{DF4133AF-8DDD-4F07-890C-6BE92CC7ACEC}" destId="{4B08FBF4-7F79-4211-A430-44DFB62EC6EE}" srcOrd="0" destOrd="0" parTransId="{1773FF2D-D8ED-40D5-9266-959F3394F403}" sibTransId="{6DBFB5C8-F7B8-44A6-909A-4C38A702F8AE}"/>
    <dgm:cxn modelId="{67782EDD-A383-4374-8501-CF9228A296B7}" type="presOf" srcId="{9A5BD8BC-C6C0-4DEA-8828-01F74F8EB856}" destId="{3DFCECBE-43B6-4BEE-A2F2-C884BA838945}" srcOrd="0" destOrd="1" presId="urn:microsoft.com/office/officeart/2005/8/layout/hList1"/>
    <dgm:cxn modelId="{966338E0-4A74-4ECF-975C-BC98C997D2D3}" type="presOf" srcId="{1E0A15E2-9E63-48FD-BB29-D18BD29A66A2}" destId="{A5244739-FBEC-47BE-BCA8-9E483BD02E47}" srcOrd="0" destOrd="1" presId="urn:microsoft.com/office/officeart/2005/8/layout/hList1"/>
    <dgm:cxn modelId="{E3DC90E7-B4FB-4A52-BFFD-DAA0EAA32C89}" srcId="{22678222-AB2F-4BE5-BEAA-26454340342F}" destId="{9A5BD8BC-C6C0-4DEA-8828-01F74F8EB856}" srcOrd="1" destOrd="0" parTransId="{A7BED25B-FF95-4081-BA23-678B950E97DF}" sibTransId="{E1991317-8365-4D30-99B3-9FD8457B474A}"/>
    <dgm:cxn modelId="{FD2F7300-52C1-4C93-AD30-F6B609515BC8}" type="presParOf" srcId="{5C78FB30-3ACC-4ECC-BA1B-0EE8A3983BE9}" destId="{4575B6A4-ECB4-4C7B-95BB-E7DDFC5B2A2A}" srcOrd="0" destOrd="0" presId="urn:microsoft.com/office/officeart/2005/8/layout/hList1"/>
    <dgm:cxn modelId="{B1807E1D-E445-4D2D-A998-B0A5485962D9}" type="presParOf" srcId="{4575B6A4-ECB4-4C7B-95BB-E7DDFC5B2A2A}" destId="{BF3CDEFE-B277-4594-91F0-99C670CCCE83}" srcOrd="0" destOrd="0" presId="urn:microsoft.com/office/officeart/2005/8/layout/hList1"/>
    <dgm:cxn modelId="{DB00F5DC-9499-4CB9-8FDE-CF0AD732E7F0}" type="presParOf" srcId="{4575B6A4-ECB4-4C7B-95BB-E7DDFC5B2A2A}" destId="{A5244739-FBEC-47BE-BCA8-9E483BD02E47}" srcOrd="1" destOrd="0" presId="urn:microsoft.com/office/officeart/2005/8/layout/hList1"/>
    <dgm:cxn modelId="{E88637A5-2205-45D5-944A-C9B51825132D}" type="presParOf" srcId="{5C78FB30-3ACC-4ECC-BA1B-0EE8A3983BE9}" destId="{64A51E11-CDD7-4E00-A793-77F8763D10EA}" srcOrd="1" destOrd="0" presId="urn:microsoft.com/office/officeart/2005/8/layout/hList1"/>
    <dgm:cxn modelId="{9C9C35D4-C94D-4597-B9E4-92DC74455E2F}" type="presParOf" srcId="{5C78FB30-3ACC-4ECC-BA1B-0EE8A3983BE9}" destId="{7F60D91D-6C7F-4786-9FEB-89631BC7D6EF}" srcOrd="2" destOrd="0" presId="urn:microsoft.com/office/officeart/2005/8/layout/hList1"/>
    <dgm:cxn modelId="{804B3F24-9A2D-4597-BE12-184DE0143DDD}" type="presParOf" srcId="{7F60D91D-6C7F-4786-9FEB-89631BC7D6EF}" destId="{6BC888BF-A668-444E-BF5A-91DB2B25BF46}" srcOrd="0" destOrd="0" presId="urn:microsoft.com/office/officeart/2005/8/layout/hList1"/>
    <dgm:cxn modelId="{B8DF6BB5-12D0-4D3F-9686-5DF6993DC909}" type="presParOf" srcId="{7F60D91D-6C7F-4786-9FEB-89631BC7D6EF}" destId="{92A4CA33-2BD6-4AAA-B5B0-C4F7E64D0AB8}" srcOrd="1" destOrd="0" presId="urn:microsoft.com/office/officeart/2005/8/layout/hList1"/>
    <dgm:cxn modelId="{A11D2F6E-9B64-4431-A2F5-7509B2036FF7}" type="presParOf" srcId="{5C78FB30-3ACC-4ECC-BA1B-0EE8A3983BE9}" destId="{2D3FE010-1CFF-4A3C-963B-B248884BA4DA}" srcOrd="3" destOrd="0" presId="urn:microsoft.com/office/officeart/2005/8/layout/hList1"/>
    <dgm:cxn modelId="{CAEB2731-773B-4CF0-AF3F-BAFBB21B0414}" type="presParOf" srcId="{5C78FB30-3ACC-4ECC-BA1B-0EE8A3983BE9}" destId="{D5E746F1-E243-4A12-8744-27AAC805E90A}" srcOrd="4" destOrd="0" presId="urn:microsoft.com/office/officeart/2005/8/layout/hList1"/>
    <dgm:cxn modelId="{3C6B0F7C-597A-4CE9-992F-EABCDA212333}" type="presParOf" srcId="{D5E746F1-E243-4A12-8744-27AAC805E90A}" destId="{CC48ED32-0CA1-4CD3-A17D-4C96D2636B5D}" srcOrd="0" destOrd="0" presId="urn:microsoft.com/office/officeart/2005/8/layout/hList1"/>
    <dgm:cxn modelId="{0DAAEC52-1BCF-4C79-AAA4-1901B782B85C}" type="presParOf" srcId="{D5E746F1-E243-4A12-8744-27AAC805E90A}" destId="{3DFCECBE-43B6-4BEE-A2F2-C884BA83894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4133AF-8DDD-4F07-890C-6BE92CC7ACEC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08FBF4-7F79-4211-A430-44DFB62EC6EE}">
      <dgm:prSet phldrT="[Text]"/>
      <dgm:spPr/>
      <dgm:t>
        <a:bodyPr/>
        <a:lstStyle/>
        <a:p>
          <a:r>
            <a:rPr lang="en-US" b="0" i="0" dirty="0"/>
            <a:t>Easy to Use</a:t>
          </a:r>
          <a:endParaRPr lang="en-US" dirty="0"/>
        </a:p>
      </dgm:t>
    </dgm:pt>
    <dgm:pt modelId="{1773FF2D-D8ED-40D5-9266-959F3394F403}" type="parTrans" cxnId="{C52220D8-E802-4DC6-901D-3BB103D317EC}">
      <dgm:prSet/>
      <dgm:spPr/>
      <dgm:t>
        <a:bodyPr/>
        <a:lstStyle/>
        <a:p>
          <a:endParaRPr lang="en-US"/>
        </a:p>
      </dgm:t>
    </dgm:pt>
    <dgm:pt modelId="{6DBFB5C8-F7B8-44A6-909A-4C38A702F8AE}" type="sibTrans" cxnId="{C52220D8-E802-4DC6-901D-3BB103D317EC}">
      <dgm:prSet/>
      <dgm:spPr/>
      <dgm:t>
        <a:bodyPr/>
        <a:lstStyle/>
        <a:p>
          <a:endParaRPr lang="en-US"/>
        </a:p>
      </dgm:t>
    </dgm:pt>
    <dgm:pt modelId="{ACBE9EDC-3011-439C-A962-CCC58BBD9DA9}">
      <dgm:prSet phldrT="[Text]"/>
      <dgm:spPr/>
      <dgm:t>
        <a:bodyPr/>
        <a:lstStyle/>
        <a:p>
          <a:r>
            <a:rPr lang="en-US" b="0" i="0" dirty="0"/>
            <a:t>Anyone with Python knowledge can deploy a workflow</a:t>
          </a:r>
          <a:endParaRPr lang="en-US" dirty="0"/>
        </a:p>
      </dgm:t>
    </dgm:pt>
    <dgm:pt modelId="{7F33BB22-3BBF-41DD-986F-92F16AB09237}" type="parTrans" cxnId="{7222A993-14D3-47FB-8ABC-B9E88DB7B86C}">
      <dgm:prSet/>
      <dgm:spPr/>
      <dgm:t>
        <a:bodyPr/>
        <a:lstStyle/>
        <a:p>
          <a:endParaRPr lang="en-US"/>
        </a:p>
      </dgm:t>
    </dgm:pt>
    <dgm:pt modelId="{1C66929E-7F69-4C69-9875-B2C51FBB1AEA}" type="sibTrans" cxnId="{7222A993-14D3-47FB-8ABC-B9E88DB7B86C}">
      <dgm:prSet/>
      <dgm:spPr/>
      <dgm:t>
        <a:bodyPr/>
        <a:lstStyle/>
        <a:p>
          <a:endParaRPr lang="en-US"/>
        </a:p>
      </dgm:t>
    </dgm:pt>
    <dgm:pt modelId="{A3969237-3FD9-4157-A181-436EBB941D66}">
      <dgm:prSet phldrT="[Text]"/>
      <dgm:spPr/>
      <dgm:t>
        <a:bodyPr/>
        <a:lstStyle/>
        <a:p>
          <a:r>
            <a:rPr lang="en-US" b="0" i="0" dirty="0"/>
            <a:t>Open Source</a:t>
          </a:r>
          <a:endParaRPr lang="en-US" dirty="0"/>
        </a:p>
      </dgm:t>
    </dgm:pt>
    <dgm:pt modelId="{EFE8D8C7-E690-45C1-ACCB-EE5194A76BA6}" type="parTrans" cxnId="{2F7E21A1-13FE-47B9-B8E2-59F0A431073E}">
      <dgm:prSet/>
      <dgm:spPr/>
      <dgm:t>
        <a:bodyPr/>
        <a:lstStyle/>
        <a:p>
          <a:endParaRPr lang="en-US"/>
        </a:p>
      </dgm:t>
    </dgm:pt>
    <dgm:pt modelId="{8A32A818-9632-431D-86C8-70555DA82934}" type="sibTrans" cxnId="{2F7E21A1-13FE-47B9-B8E2-59F0A431073E}">
      <dgm:prSet/>
      <dgm:spPr/>
      <dgm:t>
        <a:bodyPr/>
        <a:lstStyle/>
        <a:p>
          <a:endParaRPr lang="en-US"/>
        </a:p>
      </dgm:t>
    </dgm:pt>
    <dgm:pt modelId="{5BE618BD-6AC5-4903-A4C5-288874018588}">
      <dgm:prSet phldrT="[Text]"/>
      <dgm:spPr/>
      <dgm:t>
        <a:bodyPr/>
        <a:lstStyle/>
        <a:p>
          <a:r>
            <a:rPr lang="en-US" b="0" i="0" dirty="0"/>
            <a:t>Wherever you want to share your improvement you can do this by opening a PR</a:t>
          </a:r>
          <a:endParaRPr lang="en-US" dirty="0"/>
        </a:p>
      </dgm:t>
    </dgm:pt>
    <dgm:pt modelId="{66B35ED9-5FE0-40C4-B6D2-D9847FC293CB}" type="parTrans" cxnId="{5ADF1433-F59F-4C89-AB77-AEB9744B3E34}">
      <dgm:prSet/>
      <dgm:spPr/>
      <dgm:t>
        <a:bodyPr/>
        <a:lstStyle/>
        <a:p>
          <a:endParaRPr lang="en-US"/>
        </a:p>
      </dgm:t>
    </dgm:pt>
    <dgm:pt modelId="{6C4A1D1F-0007-47D1-94F9-009FBA693917}" type="sibTrans" cxnId="{5ADF1433-F59F-4C89-AB77-AEB9744B3E34}">
      <dgm:prSet/>
      <dgm:spPr/>
      <dgm:t>
        <a:bodyPr/>
        <a:lstStyle/>
        <a:p>
          <a:endParaRPr lang="en-US"/>
        </a:p>
      </dgm:t>
    </dgm:pt>
    <dgm:pt modelId="{8F66ECFC-F1CD-477E-8C89-CBF3AAA13805}">
      <dgm:prSet phldrT="[Text]"/>
      <dgm:spPr/>
      <dgm:t>
        <a:bodyPr/>
        <a:lstStyle/>
        <a:p>
          <a:r>
            <a:rPr lang="en-US" b="0" i="0"/>
            <a:t>Apache Airflow™ does not limit the scope of your pipelines; you can use it to build ML models, transfer data, manage your infrastructure, and more</a:t>
          </a:r>
          <a:endParaRPr lang="en-US" dirty="0"/>
        </a:p>
      </dgm:t>
    </dgm:pt>
    <dgm:pt modelId="{25B39BD8-6603-496A-A1F3-6B55279709D7}" type="parTrans" cxnId="{362F0342-4058-4852-A888-C11A2F504F92}">
      <dgm:prSet/>
      <dgm:spPr/>
      <dgm:t>
        <a:bodyPr/>
        <a:lstStyle/>
        <a:p>
          <a:endParaRPr lang="en-US"/>
        </a:p>
      </dgm:t>
    </dgm:pt>
    <dgm:pt modelId="{205A174E-452F-4462-BD86-591CFEC3196D}" type="sibTrans" cxnId="{362F0342-4058-4852-A888-C11A2F504F92}">
      <dgm:prSet/>
      <dgm:spPr/>
      <dgm:t>
        <a:bodyPr/>
        <a:lstStyle/>
        <a:p>
          <a:endParaRPr lang="en-US"/>
        </a:p>
      </dgm:t>
    </dgm:pt>
    <dgm:pt modelId="{997780F6-B1E4-4B70-A8D7-52B331669908}">
      <dgm:prSet phldrT="[Text]"/>
      <dgm:spPr/>
      <dgm:t>
        <a:bodyPr/>
        <a:lstStyle/>
        <a:p>
          <a:r>
            <a:rPr lang="en-US" b="0" i="0" dirty="0"/>
            <a:t>It’s simple as that, no barriers, no prolonged procedures</a:t>
          </a:r>
          <a:endParaRPr lang="en-US" dirty="0"/>
        </a:p>
      </dgm:t>
    </dgm:pt>
    <dgm:pt modelId="{639CFB06-4F5D-4694-8842-8B65B4C8EDBD}" type="parTrans" cxnId="{C3B566E3-EB3B-490E-B1BA-6D2A40E515B4}">
      <dgm:prSet/>
      <dgm:spPr/>
      <dgm:t>
        <a:bodyPr/>
        <a:lstStyle/>
        <a:p>
          <a:endParaRPr lang="en-US"/>
        </a:p>
      </dgm:t>
    </dgm:pt>
    <dgm:pt modelId="{DF750BF6-9AD6-4A59-A1BD-6E13A27C55A9}" type="sibTrans" cxnId="{C3B566E3-EB3B-490E-B1BA-6D2A40E515B4}">
      <dgm:prSet/>
      <dgm:spPr/>
      <dgm:t>
        <a:bodyPr/>
        <a:lstStyle/>
        <a:p>
          <a:endParaRPr lang="en-US"/>
        </a:p>
      </dgm:t>
    </dgm:pt>
    <dgm:pt modelId="{1A0D36E9-F1E4-4416-8DE7-6A71FA13A84F}">
      <dgm:prSet phldrT="[Text]"/>
      <dgm:spPr/>
      <dgm:t>
        <a:bodyPr/>
        <a:lstStyle/>
        <a:p>
          <a:r>
            <a:rPr lang="en-US" b="0" i="0" dirty="0"/>
            <a:t>Airflow has many active users who willingly share their experiences</a:t>
          </a:r>
          <a:endParaRPr lang="en-US" dirty="0"/>
        </a:p>
      </dgm:t>
    </dgm:pt>
    <dgm:pt modelId="{431E7222-10AB-47B8-BD54-FAEBF41CEAF5}" type="parTrans" cxnId="{71066AD2-A59C-42CC-9E15-0E014D411D36}">
      <dgm:prSet/>
      <dgm:spPr/>
      <dgm:t>
        <a:bodyPr/>
        <a:lstStyle/>
        <a:p>
          <a:endParaRPr lang="en-US"/>
        </a:p>
      </dgm:t>
    </dgm:pt>
    <dgm:pt modelId="{6FB94369-D108-42B8-A347-AB3107D5EEDB}" type="sibTrans" cxnId="{71066AD2-A59C-42CC-9E15-0E014D411D36}">
      <dgm:prSet/>
      <dgm:spPr/>
      <dgm:t>
        <a:bodyPr/>
        <a:lstStyle/>
        <a:p>
          <a:endParaRPr lang="en-US"/>
        </a:p>
      </dgm:t>
    </dgm:pt>
    <dgm:pt modelId="{5C78FB30-3ACC-4ECC-BA1B-0EE8A3983BE9}" type="pres">
      <dgm:prSet presAssocID="{DF4133AF-8DDD-4F07-890C-6BE92CC7ACEC}" presName="Name0" presStyleCnt="0">
        <dgm:presLayoutVars>
          <dgm:dir/>
          <dgm:animLvl val="lvl"/>
          <dgm:resizeHandles val="exact"/>
        </dgm:presLayoutVars>
      </dgm:prSet>
      <dgm:spPr/>
    </dgm:pt>
    <dgm:pt modelId="{4575B6A4-ECB4-4C7B-95BB-E7DDFC5B2A2A}" type="pres">
      <dgm:prSet presAssocID="{4B08FBF4-7F79-4211-A430-44DFB62EC6EE}" presName="composite" presStyleCnt="0"/>
      <dgm:spPr/>
    </dgm:pt>
    <dgm:pt modelId="{BF3CDEFE-B277-4594-91F0-99C670CCCE83}" type="pres">
      <dgm:prSet presAssocID="{4B08FBF4-7F79-4211-A430-44DFB62EC6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5244739-FBEC-47BE-BCA8-9E483BD02E47}" type="pres">
      <dgm:prSet presAssocID="{4B08FBF4-7F79-4211-A430-44DFB62EC6EE}" presName="desTx" presStyleLbl="alignAccFollowNode1" presStyleIdx="0" presStyleCnt="2">
        <dgm:presLayoutVars>
          <dgm:bulletEnabled val="1"/>
        </dgm:presLayoutVars>
      </dgm:prSet>
      <dgm:spPr/>
    </dgm:pt>
    <dgm:pt modelId="{64A51E11-CDD7-4E00-A793-77F8763D10EA}" type="pres">
      <dgm:prSet presAssocID="{6DBFB5C8-F7B8-44A6-909A-4C38A702F8AE}" presName="space" presStyleCnt="0"/>
      <dgm:spPr/>
    </dgm:pt>
    <dgm:pt modelId="{7F60D91D-6C7F-4786-9FEB-89631BC7D6EF}" type="pres">
      <dgm:prSet presAssocID="{A3969237-3FD9-4157-A181-436EBB941D66}" presName="composite" presStyleCnt="0"/>
      <dgm:spPr/>
    </dgm:pt>
    <dgm:pt modelId="{6BC888BF-A668-444E-BF5A-91DB2B25BF46}" type="pres">
      <dgm:prSet presAssocID="{A3969237-3FD9-4157-A181-436EBB941D6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92A4CA33-2BD6-4AAA-B5B0-C4F7E64D0AB8}" type="pres">
      <dgm:prSet presAssocID="{A3969237-3FD9-4157-A181-436EBB941D6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BCD160C-2028-45FE-9690-550CA690B5A9}" type="presOf" srcId="{5BE618BD-6AC5-4903-A4C5-288874018588}" destId="{92A4CA33-2BD6-4AAA-B5B0-C4F7E64D0AB8}" srcOrd="0" destOrd="0" presId="urn:microsoft.com/office/officeart/2005/8/layout/hList1"/>
    <dgm:cxn modelId="{F6105E14-3256-44CF-8440-D4FC768A75D3}" type="presOf" srcId="{A3969237-3FD9-4157-A181-436EBB941D66}" destId="{6BC888BF-A668-444E-BF5A-91DB2B25BF46}" srcOrd="0" destOrd="0" presId="urn:microsoft.com/office/officeart/2005/8/layout/hList1"/>
    <dgm:cxn modelId="{C0A4E81E-3397-4F8C-962B-8719ABA3EFE9}" type="presOf" srcId="{4B08FBF4-7F79-4211-A430-44DFB62EC6EE}" destId="{BF3CDEFE-B277-4594-91F0-99C670CCCE83}" srcOrd="0" destOrd="0" presId="urn:microsoft.com/office/officeart/2005/8/layout/hList1"/>
    <dgm:cxn modelId="{5ADF1433-F59F-4C89-AB77-AEB9744B3E34}" srcId="{A3969237-3FD9-4157-A181-436EBB941D66}" destId="{5BE618BD-6AC5-4903-A4C5-288874018588}" srcOrd="0" destOrd="0" parTransId="{66B35ED9-5FE0-40C4-B6D2-D9847FC293CB}" sibTransId="{6C4A1D1F-0007-47D1-94F9-009FBA693917}"/>
    <dgm:cxn modelId="{362F0342-4058-4852-A888-C11A2F504F92}" srcId="{4B08FBF4-7F79-4211-A430-44DFB62EC6EE}" destId="{8F66ECFC-F1CD-477E-8C89-CBF3AAA13805}" srcOrd="1" destOrd="0" parTransId="{25B39BD8-6603-496A-A1F3-6B55279709D7}" sibTransId="{205A174E-452F-4462-BD86-591CFEC3196D}"/>
    <dgm:cxn modelId="{2B3DA04F-39BE-4E9F-B0EF-68A9006E08BC}" type="presOf" srcId="{997780F6-B1E4-4B70-A8D7-52B331669908}" destId="{92A4CA33-2BD6-4AAA-B5B0-C4F7E64D0AB8}" srcOrd="0" destOrd="1" presId="urn:microsoft.com/office/officeart/2005/8/layout/hList1"/>
    <dgm:cxn modelId="{88338E87-C319-4F0E-9094-DB8B249E00BD}" type="presOf" srcId="{DF4133AF-8DDD-4F07-890C-6BE92CC7ACEC}" destId="{5C78FB30-3ACC-4ECC-BA1B-0EE8A3983BE9}" srcOrd="0" destOrd="0" presId="urn:microsoft.com/office/officeart/2005/8/layout/hList1"/>
    <dgm:cxn modelId="{7222A993-14D3-47FB-8ABC-B9E88DB7B86C}" srcId="{4B08FBF4-7F79-4211-A430-44DFB62EC6EE}" destId="{ACBE9EDC-3011-439C-A962-CCC58BBD9DA9}" srcOrd="0" destOrd="0" parTransId="{7F33BB22-3BBF-41DD-986F-92F16AB09237}" sibTransId="{1C66929E-7F69-4C69-9875-B2C51FBB1AEA}"/>
    <dgm:cxn modelId="{2F7E21A1-13FE-47B9-B8E2-59F0A431073E}" srcId="{DF4133AF-8DDD-4F07-890C-6BE92CC7ACEC}" destId="{A3969237-3FD9-4157-A181-436EBB941D66}" srcOrd="1" destOrd="0" parTransId="{EFE8D8C7-E690-45C1-ACCB-EE5194A76BA6}" sibTransId="{8A32A818-9632-431D-86C8-70555DA82934}"/>
    <dgm:cxn modelId="{C9C3F4A4-43C8-4570-93F1-BE74A506691B}" type="presOf" srcId="{1A0D36E9-F1E4-4416-8DE7-6A71FA13A84F}" destId="{92A4CA33-2BD6-4AAA-B5B0-C4F7E64D0AB8}" srcOrd="0" destOrd="2" presId="urn:microsoft.com/office/officeart/2005/8/layout/hList1"/>
    <dgm:cxn modelId="{DB498AAB-D321-44DC-A09A-D415BBFAE126}" type="presOf" srcId="{ACBE9EDC-3011-439C-A962-CCC58BBD9DA9}" destId="{A5244739-FBEC-47BE-BCA8-9E483BD02E47}" srcOrd="0" destOrd="0" presId="urn:microsoft.com/office/officeart/2005/8/layout/hList1"/>
    <dgm:cxn modelId="{82EE2CCF-B820-47BE-8A05-73BF57E2019E}" type="presOf" srcId="{8F66ECFC-F1CD-477E-8C89-CBF3AAA13805}" destId="{A5244739-FBEC-47BE-BCA8-9E483BD02E47}" srcOrd="0" destOrd="1" presId="urn:microsoft.com/office/officeart/2005/8/layout/hList1"/>
    <dgm:cxn modelId="{71066AD2-A59C-42CC-9E15-0E014D411D36}" srcId="{A3969237-3FD9-4157-A181-436EBB941D66}" destId="{1A0D36E9-F1E4-4416-8DE7-6A71FA13A84F}" srcOrd="2" destOrd="0" parTransId="{431E7222-10AB-47B8-BD54-FAEBF41CEAF5}" sibTransId="{6FB94369-D108-42B8-A347-AB3107D5EEDB}"/>
    <dgm:cxn modelId="{C52220D8-E802-4DC6-901D-3BB103D317EC}" srcId="{DF4133AF-8DDD-4F07-890C-6BE92CC7ACEC}" destId="{4B08FBF4-7F79-4211-A430-44DFB62EC6EE}" srcOrd="0" destOrd="0" parTransId="{1773FF2D-D8ED-40D5-9266-959F3394F403}" sibTransId="{6DBFB5C8-F7B8-44A6-909A-4C38A702F8AE}"/>
    <dgm:cxn modelId="{C3B566E3-EB3B-490E-B1BA-6D2A40E515B4}" srcId="{A3969237-3FD9-4157-A181-436EBB941D66}" destId="{997780F6-B1E4-4B70-A8D7-52B331669908}" srcOrd="1" destOrd="0" parTransId="{639CFB06-4F5D-4694-8842-8B65B4C8EDBD}" sibTransId="{DF750BF6-9AD6-4A59-A1BD-6E13A27C55A9}"/>
    <dgm:cxn modelId="{FD2F7300-52C1-4C93-AD30-F6B609515BC8}" type="presParOf" srcId="{5C78FB30-3ACC-4ECC-BA1B-0EE8A3983BE9}" destId="{4575B6A4-ECB4-4C7B-95BB-E7DDFC5B2A2A}" srcOrd="0" destOrd="0" presId="urn:microsoft.com/office/officeart/2005/8/layout/hList1"/>
    <dgm:cxn modelId="{B1807E1D-E445-4D2D-A998-B0A5485962D9}" type="presParOf" srcId="{4575B6A4-ECB4-4C7B-95BB-E7DDFC5B2A2A}" destId="{BF3CDEFE-B277-4594-91F0-99C670CCCE83}" srcOrd="0" destOrd="0" presId="urn:microsoft.com/office/officeart/2005/8/layout/hList1"/>
    <dgm:cxn modelId="{DB00F5DC-9499-4CB9-8FDE-CF0AD732E7F0}" type="presParOf" srcId="{4575B6A4-ECB4-4C7B-95BB-E7DDFC5B2A2A}" destId="{A5244739-FBEC-47BE-BCA8-9E483BD02E47}" srcOrd="1" destOrd="0" presId="urn:microsoft.com/office/officeart/2005/8/layout/hList1"/>
    <dgm:cxn modelId="{E88637A5-2205-45D5-944A-C9B51825132D}" type="presParOf" srcId="{5C78FB30-3ACC-4ECC-BA1B-0EE8A3983BE9}" destId="{64A51E11-CDD7-4E00-A793-77F8763D10EA}" srcOrd="1" destOrd="0" presId="urn:microsoft.com/office/officeart/2005/8/layout/hList1"/>
    <dgm:cxn modelId="{9C9C35D4-C94D-4597-B9E4-92DC74455E2F}" type="presParOf" srcId="{5C78FB30-3ACC-4ECC-BA1B-0EE8A3983BE9}" destId="{7F60D91D-6C7F-4786-9FEB-89631BC7D6EF}" srcOrd="2" destOrd="0" presId="urn:microsoft.com/office/officeart/2005/8/layout/hList1"/>
    <dgm:cxn modelId="{804B3F24-9A2D-4597-BE12-184DE0143DDD}" type="presParOf" srcId="{7F60D91D-6C7F-4786-9FEB-89631BC7D6EF}" destId="{6BC888BF-A668-444E-BF5A-91DB2B25BF46}" srcOrd="0" destOrd="0" presId="urn:microsoft.com/office/officeart/2005/8/layout/hList1"/>
    <dgm:cxn modelId="{B8DF6BB5-12D0-4D3F-9686-5DF6993DC909}" type="presParOf" srcId="{7F60D91D-6C7F-4786-9FEB-89631BC7D6EF}" destId="{92A4CA33-2BD6-4AAA-B5B0-C4F7E64D0AB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F9729-20CA-4606-9FF1-C6730F11949C}">
      <dsp:nvSpPr>
        <dsp:cNvPr id="0" name=""/>
        <dsp:cNvSpPr/>
      </dsp:nvSpPr>
      <dsp:spPr>
        <a:xfrm>
          <a:off x="3467403" y="2368075"/>
          <a:ext cx="1720337" cy="111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r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Airflow™ pipelines are defined in Python, allowing for dynamic pipeline generation</a:t>
          </a:r>
        </a:p>
        <a:p>
          <a:pPr marL="57150" lvl="1" indent="-57150" algn="r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kern="1200" dirty="0"/>
            <a:t>This allows for writing code that instantiates pipelines dynamically.</a:t>
          </a:r>
        </a:p>
      </dsp:txBody>
      <dsp:txXfrm>
        <a:off x="4007984" y="2671151"/>
        <a:ext cx="1155278" cy="786833"/>
      </dsp:txXfrm>
    </dsp:sp>
    <dsp:sp modelId="{F4B75EE1-4E29-4B65-A37D-8BDE4138D09A}">
      <dsp:nvSpPr>
        <dsp:cNvPr id="0" name=""/>
        <dsp:cNvSpPr/>
      </dsp:nvSpPr>
      <dsp:spPr>
        <a:xfrm>
          <a:off x="660537" y="2368075"/>
          <a:ext cx="1720337" cy="111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/>
            <a:t>Easily define your own operators and extend libraries to fit the level of abstraction that suits your environment.</a:t>
          </a:r>
          <a:endParaRPr lang="en-US" sz="700" kern="1200" dirty="0"/>
        </a:p>
      </dsp:txBody>
      <dsp:txXfrm>
        <a:off x="685016" y="2671151"/>
        <a:ext cx="1155278" cy="786833"/>
      </dsp:txXfrm>
    </dsp:sp>
    <dsp:sp modelId="{8686DBBD-F39B-4355-943B-CFD6DAE326C9}">
      <dsp:nvSpPr>
        <dsp:cNvPr id="0" name=""/>
        <dsp:cNvSpPr/>
      </dsp:nvSpPr>
      <dsp:spPr>
        <a:xfrm>
          <a:off x="3467403" y="0"/>
          <a:ext cx="1720337" cy="111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r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/>
            <a:t>Airflow™ has a modular architecture and uses a message queue to orchestrate an arbitrary number of workers</a:t>
          </a:r>
          <a:endParaRPr lang="en-US" sz="700" kern="1200" dirty="0"/>
        </a:p>
        <a:p>
          <a:pPr marL="57150" lvl="1" indent="-57150" algn="r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/>
            <a:t>Airflow™ is ready to scale to infinity.</a:t>
          </a:r>
          <a:endParaRPr lang="en-US" sz="700" kern="1200" dirty="0"/>
        </a:p>
      </dsp:txBody>
      <dsp:txXfrm>
        <a:off x="4007984" y="24479"/>
        <a:ext cx="1155278" cy="786833"/>
      </dsp:txXfrm>
    </dsp:sp>
    <dsp:sp modelId="{A761023E-0FBA-4A17-8004-57870577873C}">
      <dsp:nvSpPr>
        <dsp:cNvPr id="0" name=""/>
        <dsp:cNvSpPr/>
      </dsp:nvSpPr>
      <dsp:spPr>
        <a:xfrm>
          <a:off x="660537" y="0"/>
          <a:ext cx="1720337" cy="11143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700" b="0" i="0" kern="1200" dirty="0"/>
            <a:t>Airflow™ pipelines are lean and explicit. Parametrization is built into its core using the powerful Jinja templating engine.</a:t>
          </a:r>
          <a:endParaRPr lang="en-US" sz="700" kern="1200" dirty="0"/>
        </a:p>
      </dsp:txBody>
      <dsp:txXfrm>
        <a:off x="685016" y="24479"/>
        <a:ext cx="1155278" cy="786833"/>
      </dsp:txXfrm>
    </dsp:sp>
    <dsp:sp modelId="{AA451FDC-920A-41AC-96AB-C648F384DCB3}">
      <dsp:nvSpPr>
        <dsp:cNvPr id="0" name=""/>
        <dsp:cNvSpPr/>
      </dsp:nvSpPr>
      <dsp:spPr>
        <a:xfrm>
          <a:off x="1381407" y="198500"/>
          <a:ext cx="1507906" cy="150790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Elegant</a:t>
          </a:r>
          <a:endParaRPr lang="en-US" sz="1500" kern="1200" dirty="0"/>
        </a:p>
      </dsp:txBody>
      <dsp:txXfrm>
        <a:off x="1823062" y="640155"/>
        <a:ext cx="1066251" cy="1066251"/>
      </dsp:txXfrm>
    </dsp:sp>
    <dsp:sp modelId="{075F7C31-5A4E-4920-AA2F-3780246CB639}">
      <dsp:nvSpPr>
        <dsp:cNvPr id="0" name=""/>
        <dsp:cNvSpPr/>
      </dsp:nvSpPr>
      <dsp:spPr>
        <a:xfrm rot="5400000">
          <a:off x="2958964" y="198500"/>
          <a:ext cx="1507906" cy="1507906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Scalable</a:t>
          </a:r>
          <a:endParaRPr lang="en-US" sz="1500" kern="1200" dirty="0"/>
        </a:p>
      </dsp:txBody>
      <dsp:txXfrm rot="-5400000">
        <a:off x="2958964" y="640155"/>
        <a:ext cx="1066251" cy="1066251"/>
      </dsp:txXfrm>
    </dsp:sp>
    <dsp:sp modelId="{9BD4A46E-60A8-414D-84D5-7AA5E6DAFFB0}">
      <dsp:nvSpPr>
        <dsp:cNvPr id="0" name=""/>
        <dsp:cNvSpPr/>
      </dsp:nvSpPr>
      <dsp:spPr>
        <a:xfrm rot="10800000">
          <a:off x="2958964" y="1776056"/>
          <a:ext cx="1507906" cy="1507906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Dynamic</a:t>
          </a:r>
          <a:endParaRPr lang="en-US" sz="1500" kern="1200" dirty="0"/>
        </a:p>
      </dsp:txBody>
      <dsp:txXfrm rot="10800000">
        <a:off x="2958964" y="1776056"/>
        <a:ext cx="1066251" cy="1066251"/>
      </dsp:txXfrm>
    </dsp:sp>
    <dsp:sp modelId="{C0386119-069C-431B-AE14-151F93691E83}">
      <dsp:nvSpPr>
        <dsp:cNvPr id="0" name=""/>
        <dsp:cNvSpPr/>
      </dsp:nvSpPr>
      <dsp:spPr>
        <a:xfrm rot="16200000">
          <a:off x="1381407" y="1776056"/>
          <a:ext cx="1507906" cy="1507906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Extensible</a:t>
          </a:r>
          <a:endParaRPr lang="en-US" sz="1500" kern="1200" dirty="0"/>
        </a:p>
      </dsp:txBody>
      <dsp:txXfrm rot="5400000">
        <a:off x="1823062" y="1776056"/>
        <a:ext cx="1066251" cy="1066251"/>
      </dsp:txXfrm>
    </dsp:sp>
    <dsp:sp modelId="{7BE9463D-A761-416C-AD6A-2CB0E86F1316}">
      <dsp:nvSpPr>
        <dsp:cNvPr id="0" name=""/>
        <dsp:cNvSpPr/>
      </dsp:nvSpPr>
      <dsp:spPr>
        <a:xfrm>
          <a:off x="2663825" y="1427810"/>
          <a:ext cx="520628" cy="45272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5FAEB-A6FB-4C55-89A3-6553B8C43D6E}">
      <dsp:nvSpPr>
        <dsp:cNvPr id="0" name=""/>
        <dsp:cNvSpPr/>
      </dsp:nvSpPr>
      <dsp:spPr>
        <a:xfrm rot="10800000">
          <a:off x="2663825" y="1601933"/>
          <a:ext cx="520628" cy="452720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CDEFE-B277-4594-91F0-99C670CCCE83}">
      <dsp:nvSpPr>
        <dsp:cNvPr id="0" name=""/>
        <dsp:cNvSpPr/>
      </dsp:nvSpPr>
      <dsp:spPr>
        <a:xfrm>
          <a:off x="1827" y="166740"/>
          <a:ext cx="1781897" cy="288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Pure Python</a:t>
          </a:r>
        </a:p>
      </dsp:txBody>
      <dsp:txXfrm>
        <a:off x="1827" y="166740"/>
        <a:ext cx="1781897" cy="288000"/>
      </dsp:txXfrm>
    </dsp:sp>
    <dsp:sp modelId="{A5244739-FBEC-47BE-BCA8-9E483BD02E47}">
      <dsp:nvSpPr>
        <dsp:cNvPr id="0" name=""/>
        <dsp:cNvSpPr/>
      </dsp:nvSpPr>
      <dsp:spPr>
        <a:xfrm>
          <a:off x="1827" y="454740"/>
          <a:ext cx="1781897" cy="171133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No more command-line or XML black-magic! Use standard Python features to create your workflows, including date time formats for scheduling and loops to dynamically generate tasks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This allows you to maintain full flexibility when building your workflows</a:t>
          </a:r>
          <a:endParaRPr lang="en-US" sz="1000" kern="1200" dirty="0"/>
        </a:p>
      </dsp:txBody>
      <dsp:txXfrm>
        <a:off x="1827" y="454740"/>
        <a:ext cx="1781897" cy="1711335"/>
      </dsp:txXfrm>
    </dsp:sp>
    <dsp:sp modelId="{6BC888BF-A668-444E-BF5A-91DB2B25BF46}">
      <dsp:nvSpPr>
        <dsp:cNvPr id="0" name=""/>
        <dsp:cNvSpPr/>
      </dsp:nvSpPr>
      <dsp:spPr>
        <a:xfrm>
          <a:off x="2033190" y="166740"/>
          <a:ext cx="1781897" cy="288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Useful UI</a:t>
          </a:r>
          <a:endParaRPr lang="en-US" sz="1000" kern="1200" dirty="0"/>
        </a:p>
      </dsp:txBody>
      <dsp:txXfrm>
        <a:off x="2033190" y="166740"/>
        <a:ext cx="1781897" cy="288000"/>
      </dsp:txXfrm>
    </dsp:sp>
    <dsp:sp modelId="{92A4CA33-2BD6-4AAA-B5B0-C4F7E64D0AB8}">
      <dsp:nvSpPr>
        <dsp:cNvPr id="0" name=""/>
        <dsp:cNvSpPr/>
      </dsp:nvSpPr>
      <dsp:spPr>
        <a:xfrm>
          <a:off x="2033190" y="454740"/>
          <a:ext cx="1781897" cy="171133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Monitor, schedule and manage your workflows via a robust and modern web application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No </a:t>
          </a:r>
          <a:r>
            <a:rPr lang="en-US" sz="1000" b="0" i="0" kern="1200" dirty="0"/>
            <a:t>need to learn old, </a:t>
          </a:r>
          <a:r>
            <a:rPr lang="en-US" sz="1000" b="0" i="0" kern="1200" dirty="0" err="1"/>
            <a:t>cron</a:t>
          </a:r>
          <a:r>
            <a:rPr lang="en-US" sz="1000" b="0" i="0" kern="1200" dirty="0"/>
            <a:t>-like interfaces. You always have full insight into the status and logs of completed and </a:t>
          </a:r>
          <a:r>
            <a:rPr lang="en-US" sz="1000" b="0" i="0" kern="1200"/>
            <a:t>ongoing tasks</a:t>
          </a:r>
          <a:endParaRPr lang="en-US" sz="1000" kern="1200" dirty="0"/>
        </a:p>
      </dsp:txBody>
      <dsp:txXfrm>
        <a:off x="2033190" y="454740"/>
        <a:ext cx="1781897" cy="1711335"/>
      </dsp:txXfrm>
    </dsp:sp>
    <dsp:sp modelId="{CC48ED32-0CA1-4CD3-A17D-4C96D2636B5D}">
      <dsp:nvSpPr>
        <dsp:cNvPr id="0" name=""/>
        <dsp:cNvSpPr/>
      </dsp:nvSpPr>
      <dsp:spPr>
        <a:xfrm>
          <a:off x="4064553" y="166740"/>
          <a:ext cx="1781897" cy="288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40640" rIns="71120" bIns="4064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Robust Integrations</a:t>
          </a:r>
          <a:endParaRPr lang="en-US" sz="1000" kern="1200" dirty="0"/>
        </a:p>
      </dsp:txBody>
      <dsp:txXfrm>
        <a:off x="4064553" y="166740"/>
        <a:ext cx="1781897" cy="288000"/>
      </dsp:txXfrm>
    </dsp:sp>
    <dsp:sp modelId="{3DFCECBE-43B6-4BEE-A2F2-C884BA838945}">
      <dsp:nvSpPr>
        <dsp:cNvPr id="0" name=""/>
        <dsp:cNvSpPr/>
      </dsp:nvSpPr>
      <dsp:spPr>
        <a:xfrm>
          <a:off x="4064553" y="454740"/>
          <a:ext cx="1781897" cy="171133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dirty="0"/>
            <a:t>Airflow™ provides many plug-and-play operators that are ready to execute your tasks on Google Cloud Platform, Amazon Web Services, Microsoft Azure and many other third-party services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/>
            <a:t>This </a:t>
          </a:r>
          <a:r>
            <a:rPr lang="en-US" sz="1000" b="0" i="0" kern="1200" dirty="0"/>
            <a:t>makes Airflow easy to apply to current infrastructure and extend to </a:t>
          </a:r>
          <a:r>
            <a:rPr lang="en-US" sz="1000" b="0" i="0" kern="1200"/>
            <a:t>next-gen technologies</a:t>
          </a:r>
          <a:endParaRPr lang="en-US" sz="1000" kern="1200" dirty="0"/>
        </a:p>
      </dsp:txBody>
      <dsp:txXfrm>
        <a:off x="4064553" y="454740"/>
        <a:ext cx="1781897" cy="1711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3CDEFE-B277-4594-91F0-99C670CCCE83}">
      <dsp:nvSpPr>
        <dsp:cNvPr id="0" name=""/>
        <dsp:cNvSpPr/>
      </dsp:nvSpPr>
      <dsp:spPr>
        <a:xfrm>
          <a:off x="28" y="56899"/>
          <a:ext cx="2732813" cy="403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Easy to Use</a:t>
          </a:r>
          <a:endParaRPr lang="en-US" sz="1400" kern="1200" dirty="0"/>
        </a:p>
      </dsp:txBody>
      <dsp:txXfrm>
        <a:off x="28" y="56899"/>
        <a:ext cx="2732813" cy="403200"/>
      </dsp:txXfrm>
    </dsp:sp>
    <dsp:sp modelId="{A5244739-FBEC-47BE-BCA8-9E483BD02E47}">
      <dsp:nvSpPr>
        <dsp:cNvPr id="0" name=""/>
        <dsp:cNvSpPr/>
      </dsp:nvSpPr>
      <dsp:spPr>
        <a:xfrm>
          <a:off x="28" y="460099"/>
          <a:ext cx="2732813" cy="181581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Anyone with Python knowledge can deploy a workflow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/>
            <a:t>Apache Airflow™ does not limit the scope of your pipelines; you can use it to build ML models, transfer data, manage your infrastructure, and more</a:t>
          </a:r>
          <a:endParaRPr lang="en-US" sz="1400" kern="1200" dirty="0"/>
        </a:p>
      </dsp:txBody>
      <dsp:txXfrm>
        <a:off x="28" y="460099"/>
        <a:ext cx="2732813" cy="1815817"/>
      </dsp:txXfrm>
    </dsp:sp>
    <dsp:sp modelId="{6BC888BF-A668-444E-BF5A-91DB2B25BF46}">
      <dsp:nvSpPr>
        <dsp:cNvPr id="0" name=""/>
        <dsp:cNvSpPr/>
      </dsp:nvSpPr>
      <dsp:spPr>
        <a:xfrm>
          <a:off x="3115436" y="56899"/>
          <a:ext cx="2732813" cy="403200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Open Source</a:t>
          </a:r>
          <a:endParaRPr lang="en-US" sz="1400" kern="1200" dirty="0"/>
        </a:p>
      </dsp:txBody>
      <dsp:txXfrm>
        <a:off x="3115436" y="56899"/>
        <a:ext cx="2732813" cy="403200"/>
      </dsp:txXfrm>
    </dsp:sp>
    <dsp:sp modelId="{92A4CA33-2BD6-4AAA-B5B0-C4F7E64D0AB8}">
      <dsp:nvSpPr>
        <dsp:cNvPr id="0" name=""/>
        <dsp:cNvSpPr/>
      </dsp:nvSpPr>
      <dsp:spPr>
        <a:xfrm>
          <a:off x="3115436" y="460099"/>
          <a:ext cx="2732813" cy="1815817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Wherever you want to share your improvement you can do this by opening a PR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It’s simple as that, no barriers, no prolonged procedures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dirty="0"/>
            <a:t>Airflow has many active users who willingly share their experiences</a:t>
          </a:r>
          <a:endParaRPr lang="en-US" sz="1400" kern="1200" dirty="0"/>
        </a:p>
      </dsp:txBody>
      <dsp:txXfrm>
        <a:off x="3115436" y="460099"/>
        <a:ext cx="2732813" cy="1815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82FD2-BAFD-4719-8364-F22E7727C273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C3F38-79F9-4A6E-B460-E3FBBB0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1C3F38-79F9-4A6E-B460-E3FBBB0D83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8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808D-3299-2644-ED90-DFE0A6525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857D31-C0C9-6EC0-2D5E-15121EC3D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AD549-7CFD-B308-4E82-D861B385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20AD9-A923-ED1E-016D-DC626160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FEF5F-BA11-FA7E-9B86-809EB594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FF42C-765D-42D9-C675-2D7D005C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20E28-B8C9-F3A4-6B68-2AD949E26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5BAE-007D-160A-5619-89BE5B8A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5A6B5-82EB-79DC-C34C-2C174272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E7422-4C8D-7035-5C65-99B02C41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3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E90C3-FD91-0DAA-39E6-CB278D9E5F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F43268-E9C7-0D65-A9D1-495F5DF9E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81422-B144-A88F-6F00-A0A663D3F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602E2-7283-C5AC-5794-B04B1FCA2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548E-4703-E76E-2556-7DDA056A5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6EE20-BB7A-BE5F-EEE5-F6DC8FE4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195A-B317-1EF6-EF9E-6D2D1158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0F1B7-B218-16B1-F448-C8EB3D884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DB4A5-7444-2552-395B-9069AFF13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C34F-4BBA-6EE0-0C8C-99533B37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81A0-19B9-CBA9-6CD7-694984FF3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E52DD-7EC2-6CAD-FC14-A3E389C88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6FE1E-9F82-008A-E245-D7D70DB2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DBEEC-B727-D55A-3354-A3BB1908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DD58-D8A0-1C61-B7AF-577C7858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4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8D5C-FF49-A932-9274-558D77D7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56FF4-9588-A777-91FE-4068EC55F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D3E76-4D4A-8A41-816F-0B79302DE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D2FCD-063C-C92C-AE49-DB34DC48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06F2D4-3395-A6B7-295E-09A80DED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5D728-4990-7A41-901E-1A80805D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71A7A-84AE-A1BC-7DEF-F812BD26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CCED5-94F9-896C-958C-EF5285B4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A07C0-E798-25C4-CF49-74B63EC6D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C07B75-57FF-9289-67FB-7687E4C1E2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E4ED8-EEEE-D30C-568A-D8C1294E8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2386F-5194-964C-15CA-84DF6E1E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5F38D-6C0A-4816-2346-8CDC22C49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52FD0E-52B1-A4B5-793D-ECC29D59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3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67A9-6746-5CF2-E179-B2A55E4E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2006AC-0FF6-9E15-B86A-CDC0EF076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6A0D8-5D81-4D8F-0028-20490DBA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2817E-6C80-83BE-1ED8-F4EB48C1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6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F45521-EC0D-BB1D-1268-8B94B848A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F4CC7-63EC-A5EA-B059-FE88C8369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2AB43-FF2E-1098-12FC-EA7C77BF5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0965-3ACB-95A4-ED0D-8C7B4FCCC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E412-23FF-A6B0-851C-A9BE265D0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DE0EA-1254-6910-A3AE-F6960B984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9D70E-811D-17CE-CC27-B343AB15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4F2FF-5BFC-30E8-D58E-258303B9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3DCB93-3E1C-A968-9B35-8AEA5D1A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47376-71BE-FFCA-03DB-D834F0CAB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737A0-B516-63F1-EB26-93C6604885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6201E-5970-6B3C-8DCD-A63860E80C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922E1-07AD-95AB-BD08-39F28FEA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320F0D-98F9-99C7-5BF9-B7F7AD37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3589A-47ED-E506-60DD-18280CCE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7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E8F81F-82CE-535E-1858-ADD902519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385A-C8B6-55B1-C288-3E238BF39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B28CC-4673-FB86-7918-3231255DE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12DB4-D7CA-4B22-A420-F427F7F4824E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D861F-6296-A2A7-CC70-85213122B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29E89-F09F-7FE0-12B9-CD0D2C2BB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2042F-155E-41A4-BECF-F47ABE638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0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vekjadhavr.medium.com/how-to-easily-install-apache-airflow-on-windows-6f041c9c80d2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learn.microsoft.com/en-us/windows/wsl/instal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learn.microsoft.com/en-us/answers/questions/1112206/a-connection-with-the-server-could-not-be-establish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learn.microsoft.com/en-us/windows/wsl/install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vivekjadhavr.medium.com/how-to-easily-install-apache-airflow-on-windows-6f041c9c80d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learn.microsoft.com/en-us/answers/questions/1112206/a-connection-with-the-server-could-not-be-establish" TargetMode="Externa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irflow.apache.org/docs/apache-airflow/1.10.12/concepts.html" TargetMode="External"/><Relationship Id="rId3" Type="http://schemas.openxmlformats.org/officeDocument/2006/relationships/hyperlink" Target="https://www.youtube.com/watch?v=kPI2mPs-eQA" TargetMode="External"/><Relationship Id="rId7" Type="http://schemas.openxmlformats.org/officeDocument/2006/relationships/hyperlink" Target="https://www.youtube.com/playlist?list=PLzKRcZrsJN_xcKKyKn18K7sWu5TTtdywh" TargetMode="External"/><Relationship Id="rId2" Type="http://schemas.openxmlformats.org/officeDocument/2006/relationships/hyperlink" Target="https://www.youtube.com/watch?v=fLEViuvdbP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jghoman/awesome-apache-airflow?tab=readme-ov-file#introductions-and-tutorials" TargetMode="External"/><Relationship Id="rId5" Type="http://schemas.openxmlformats.org/officeDocument/2006/relationships/hyperlink" Target="https://www.youtube.com/watch?v=bwi_xkTmv4I" TargetMode="External"/><Relationship Id="rId4" Type="http://schemas.openxmlformats.org/officeDocument/2006/relationships/hyperlink" Target="https://www.youtube.com/watch?v=DYC4-xElcc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9DCE0C-F1FB-4A56-3087-BFC637491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b="1" i="0" cap="all">
                <a:solidFill>
                  <a:schemeClr val="tx2"/>
                </a:solidFill>
                <a:effectLst/>
                <a:latin typeface="futura-pt"/>
              </a:rPr>
              <a:t>GENAI DEVELOPER GCP BRIGHTSPEED</a:t>
            </a:r>
            <a:endParaRPr lang="en-US" sz="520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9E41A6-2B8B-D012-5074-0F74A7DF3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AIRFLOW</a:t>
            </a:r>
          </a:p>
        </p:txBody>
      </p:sp>
    </p:spTree>
    <p:extLst>
      <p:ext uri="{BB962C8B-B14F-4D97-AF65-F5344CB8AC3E}">
        <p14:creationId xmlns:p14="http://schemas.microsoft.com/office/powerpoint/2010/main" val="28969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1620748" y="3028890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Install Airflow; Write &amp; Run DAG; Windows Docker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DD21D-6C0E-44BD-A279-BDADE50EA8FC}"/>
              </a:ext>
            </a:extLst>
          </p:cNvPr>
          <p:cNvSpPr txBox="1"/>
          <p:nvPr/>
        </p:nvSpPr>
        <p:spPr>
          <a:xfrm>
            <a:off x="141973" y="665794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Ref: https://code.visualstudio.com/docs/python/python-tutorial#_create-a-virtual-environment</a:t>
            </a:r>
          </a:p>
        </p:txBody>
      </p:sp>
    </p:spTree>
    <p:extLst>
      <p:ext uri="{BB962C8B-B14F-4D97-AF65-F5344CB8AC3E}">
        <p14:creationId xmlns:p14="http://schemas.microsoft.com/office/powerpoint/2010/main" val="122848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914400"/>
            <a:ext cx="482850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Install WSL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https://learn.microsoft.com/en-us/windows/wsl/install</a:t>
            </a: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Prerequisites</a:t>
            </a:r>
            <a:r>
              <a:rPr lang="en-US" sz="1200" b="0" i="0" dirty="0">
                <a:solidFill>
                  <a:srgbClr val="161616"/>
                </a:solidFill>
                <a:effectLst/>
              </a:rPr>
              <a:t>: Windows 10 version 2004 and higher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Go to Microsoft Store and ‘</a:t>
            </a:r>
            <a:r>
              <a:rPr lang="en-US" sz="1200" b="1" dirty="0">
                <a:solidFill>
                  <a:srgbClr val="161616"/>
                </a:solidFill>
              </a:rPr>
              <a:t>Get</a:t>
            </a:r>
            <a:r>
              <a:rPr lang="en-US" sz="1200" dirty="0">
                <a:solidFill>
                  <a:srgbClr val="161616"/>
                </a:solidFill>
              </a:rPr>
              <a:t>’ Windows Subsystem for Linux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To check and make sure you have the Microsoft Store version, press the windows key +R, type </a:t>
            </a:r>
            <a:r>
              <a:rPr lang="en-US" sz="1200" dirty="0" err="1">
                <a:solidFill>
                  <a:srgbClr val="161616"/>
                </a:solidFill>
              </a:rPr>
              <a:t>cmd</a:t>
            </a:r>
            <a:r>
              <a:rPr lang="en-US" sz="1200" dirty="0">
                <a:solidFill>
                  <a:srgbClr val="161616"/>
                </a:solidFill>
              </a:rPr>
              <a:t>, then run the </a:t>
            </a:r>
            <a:r>
              <a:rPr lang="en-US" sz="1200" b="1" dirty="0" err="1">
                <a:solidFill>
                  <a:srgbClr val="0070C0"/>
                </a:solidFill>
              </a:rPr>
              <a:t>wsl</a:t>
            </a:r>
            <a:r>
              <a:rPr lang="en-US" sz="1200" b="1" dirty="0">
                <a:solidFill>
                  <a:srgbClr val="0070C0"/>
                </a:solidFill>
              </a:rPr>
              <a:t> –version </a:t>
            </a:r>
            <a:r>
              <a:rPr lang="en-US" sz="1200" dirty="0">
                <a:solidFill>
                  <a:srgbClr val="161616"/>
                </a:solidFill>
              </a:rPr>
              <a:t>command from the command prompt. 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Check if Linux is installed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Type </a:t>
            </a:r>
            <a:r>
              <a:rPr lang="en-US" sz="1200" b="1" dirty="0" err="1">
                <a:solidFill>
                  <a:srgbClr val="0070C0"/>
                </a:solidFill>
              </a:rPr>
              <a:t>wsl</a:t>
            </a:r>
            <a:r>
              <a:rPr lang="en-US" sz="1200" dirty="0">
                <a:solidFill>
                  <a:srgbClr val="161616"/>
                </a:solidFill>
              </a:rPr>
              <a:t> in </a:t>
            </a:r>
            <a:r>
              <a:rPr lang="en-US" sz="1200" dirty="0" err="1">
                <a:solidFill>
                  <a:srgbClr val="161616"/>
                </a:solidFill>
              </a:rPr>
              <a:t>cmd</a:t>
            </a:r>
            <a:r>
              <a:rPr lang="en-US" sz="1200" dirty="0">
                <a:solidFill>
                  <a:srgbClr val="161616"/>
                </a:solidFill>
              </a:rPr>
              <a:t> prompt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Windows Subsystem for Linux has no installed distributions </a:t>
            </a:r>
            <a:r>
              <a:rPr lang="en-US" sz="1200" dirty="0">
                <a:solidFill>
                  <a:srgbClr val="161616"/>
                </a:solidFill>
              </a:rPr>
              <a:t>msg will be displayed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6DEAB-37FE-61FA-A224-73C6A4052B18}"/>
              </a:ext>
            </a:extLst>
          </p:cNvPr>
          <p:cNvSpPr txBox="1"/>
          <p:nvPr/>
        </p:nvSpPr>
        <p:spPr>
          <a:xfrm>
            <a:off x="92466" y="6435819"/>
            <a:ext cx="9718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3"/>
              </a:rPr>
              <a:t>https://vivekjadhavr.medium.com/how-to-easily-install-apache-airflow-on-windows-6f041c9c80d2</a:t>
            </a:r>
            <a:r>
              <a:rPr lang="en-US" sz="800" dirty="0"/>
              <a:t>; </a:t>
            </a:r>
            <a:r>
              <a:rPr lang="en-US" sz="800" dirty="0">
                <a:hlinkClick r:id="rId2"/>
              </a:rPr>
              <a:t>https://learn.microsoft.com/en-us/windows/wsl/install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https://learn.microsoft.com/en-us/answers/questions/1112206/a-connection-with-the-server-could-not-be-establish</a:t>
            </a:r>
            <a:r>
              <a:rPr lang="en-US" sz="800" dirty="0"/>
              <a:t>; https://www.freecodecamp.org/news/install-apache-airflow-on-windows-without-docker/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0B92A-90D8-71D9-3866-1D8F0EAF5FA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60386"/>
            <a:ext cx="22860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50C347-B21B-61D6-CBE4-1CCFA12A2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827883"/>
            <a:ext cx="3657600" cy="15894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286DC0-6D2F-05FE-1CA9-97F302F069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607719"/>
            <a:ext cx="3657600" cy="10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01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914400"/>
            <a:ext cx="2653301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Install Ubuntu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Run CMD as Administrator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Set </a:t>
            </a:r>
            <a:r>
              <a:rPr lang="en-US" sz="1200" dirty="0" err="1"/>
              <a:t>wsl</a:t>
            </a:r>
            <a:r>
              <a:rPr lang="en-US" sz="1200" dirty="0"/>
              <a:t> to wsl2, by running the below:</a:t>
            </a:r>
            <a:r>
              <a:rPr lang="en-US" sz="1200" b="1" dirty="0"/>
              <a:t> 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0070C0"/>
                </a:solidFill>
              </a:rPr>
              <a:t>wsl</a:t>
            </a:r>
            <a:r>
              <a:rPr lang="en-US" sz="1200" dirty="0">
                <a:solidFill>
                  <a:srgbClr val="0070C0"/>
                </a:solidFill>
              </a:rPr>
              <a:t> --set-default-version 2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Go to Microsoft Store and ‘</a:t>
            </a:r>
            <a:r>
              <a:rPr lang="en-US" sz="1200" b="1" dirty="0">
                <a:solidFill>
                  <a:srgbClr val="161616"/>
                </a:solidFill>
              </a:rPr>
              <a:t>Get</a:t>
            </a:r>
            <a:r>
              <a:rPr lang="en-US" sz="1200" dirty="0">
                <a:solidFill>
                  <a:srgbClr val="161616"/>
                </a:solidFill>
              </a:rPr>
              <a:t>’ </a:t>
            </a:r>
            <a:r>
              <a:rPr lang="en-US" sz="1200" b="1" dirty="0">
                <a:solidFill>
                  <a:srgbClr val="0070C0"/>
                </a:solidFill>
              </a:rPr>
              <a:t>Ubuntu v20x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Open Ubuntu 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Enter the username and password when prompted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Open </a:t>
            </a:r>
            <a:r>
              <a:rPr lang="en-US" sz="1200" dirty="0" err="1"/>
              <a:t>cmd</a:t>
            </a:r>
            <a:r>
              <a:rPr lang="en-US" sz="1200" dirty="0"/>
              <a:t> prompt to check the </a:t>
            </a:r>
            <a:r>
              <a:rPr lang="en-US" sz="1200" dirty="0" err="1"/>
              <a:t>instaled</a:t>
            </a:r>
            <a:r>
              <a:rPr lang="en-US" sz="1200" dirty="0"/>
              <a:t> Ubuntu version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0070C0"/>
                </a:solidFill>
              </a:rPr>
              <a:t>wsl</a:t>
            </a:r>
            <a:r>
              <a:rPr lang="en-US" sz="1200" b="1" dirty="0">
                <a:solidFill>
                  <a:srgbClr val="0070C0"/>
                </a:solidFill>
              </a:rPr>
              <a:t> --list --verbose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70C0"/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6DEAB-37FE-61FA-A224-73C6A4052B18}"/>
              </a:ext>
            </a:extLst>
          </p:cNvPr>
          <p:cNvSpPr txBox="1"/>
          <p:nvPr/>
        </p:nvSpPr>
        <p:spPr>
          <a:xfrm>
            <a:off x="92466" y="6507737"/>
            <a:ext cx="9718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</a:t>
            </a:r>
            <a:r>
              <a:rPr lang="en-US" sz="800" dirty="0">
                <a:hlinkClick r:id="rId2"/>
              </a:rPr>
              <a:t>https://vivekjadhavr.medium.com/how-to-easily-install-apache-airflow-on-windows-6f041c9c80d2</a:t>
            </a:r>
            <a:r>
              <a:rPr lang="en-US" sz="800" dirty="0"/>
              <a:t>; </a:t>
            </a:r>
            <a:r>
              <a:rPr lang="en-US" sz="800" dirty="0">
                <a:hlinkClick r:id="rId3"/>
              </a:rPr>
              <a:t>https://learn.microsoft.com/en-us/windows/wsl/install</a:t>
            </a:r>
            <a:r>
              <a:rPr lang="en-US" sz="800" dirty="0"/>
              <a:t>; </a:t>
            </a:r>
            <a:r>
              <a:rPr lang="en-US" sz="800" dirty="0">
                <a:hlinkClick r:id="rId4"/>
              </a:rPr>
              <a:t>https://learn.microsoft.com/en-us/answers/questions/1112206/a-connection-with-the-server-could-not-be-establish</a:t>
            </a:r>
            <a:r>
              <a:rPr lang="en-US" sz="800" dirty="0"/>
              <a:t>; https://www.freecodecamp.org/news/install-apache-airflow-on-windows-without-docker/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53DD2-7232-6DE9-3889-EC3CB8D22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0583" y="738067"/>
            <a:ext cx="2286000" cy="2511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05DF6-7921-DA91-9A7F-36A2B117C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550" y="679449"/>
            <a:ext cx="2286000" cy="2692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56A91A-5ED8-282B-10DB-DDA45A407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312" y="4196563"/>
            <a:ext cx="4572000" cy="1084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8BFF43-A524-F4BA-2643-E0F8DB4A7C3A}"/>
              </a:ext>
            </a:extLst>
          </p:cNvPr>
          <p:cNvSpPr/>
          <p:nvPr/>
        </p:nvSpPr>
        <p:spPr>
          <a:xfrm>
            <a:off x="5118078" y="1532380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03AD9F-B73F-0F3B-0B13-3CD9F2F7D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620" y="2655956"/>
            <a:ext cx="4114800" cy="357393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EB1FF04-5410-7CBC-5A17-B01F2D533DCD}"/>
              </a:ext>
            </a:extLst>
          </p:cNvPr>
          <p:cNvSpPr/>
          <p:nvPr/>
        </p:nvSpPr>
        <p:spPr>
          <a:xfrm>
            <a:off x="7628395" y="4568816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29F9F2-4146-B35B-738B-FC1EBCDB93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7312" y="5373710"/>
            <a:ext cx="2743200" cy="11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7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866368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Install: </a:t>
            </a:r>
            <a:r>
              <a:rPr lang="en-US" sz="1200" dirty="0"/>
              <a:t>from Microsoft Store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WSL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Ubuntu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a workspace in C drive: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C:\workspace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Open command prompt: </a:t>
            </a:r>
            <a:r>
              <a:rPr lang="en-US" sz="1200" dirty="0" err="1"/>
              <a:t>cmd</a:t>
            </a: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70C0"/>
                </a:solidFill>
              </a:rPr>
              <a:t>Cd to C:\workspace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C:\Users\MariaPadiyapuramPadi&gt;</a:t>
            </a:r>
            <a:r>
              <a:rPr lang="en-US" sz="1200" dirty="0">
                <a:solidFill>
                  <a:srgbClr val="0070C0"/>
                </a:solidFill>
              </a:rPr>
              <a:t>cd ..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C:\Users&gt;</a:t>
            </a:r>
            <a:r>
              <a:rPr lang="en-US" sz="1200" dirty="0">
                <a:solidFill>
                  <a:srgbClr val="0070C0"/>
                </a:solidFill>
              </a:rPr>
              <a:t>cd ..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C:\&gt;</a:t>
            </a:r>
            <a:r>
              <a:rPr lang="en-US" sz="1200" dirty="0">
                <a:solidFill>
                  <a:srgbClr val="0070C0"/>
                </a:solidFill>
              </a:rPr>
              <a:t>cd workspace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C:\workspace&gt;</a:t>
            </a:r>
            <a:r>
              <a:rPr lang="en-US" sz="1200" dirty="0">
                <a:solidFill>
                  <a:srgbClr val="0070C0"/>
                </a:solidFill>
              </a:rPr>
              <a:t>code .</a:t>
            </a:r>
          </a:p>
          <a:p>
            <a:pPr marL="1085850" lvl="2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This will open VS code in workspace folder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C:\workspace&gt;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</p:spTree>
    <p:extLst>
      <p:ext uri="{BB962C8B-B14F-4D97-AF65-F5344CB8AC3E}">
        <p14:creationId xmlns:p14="http://schemas.microsoft.com/office/powerpoint/2010/main" val="2283826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445384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Install: </a:t>
            </a:r>
            <a:r>
              <a:rPr lang="en-US" sz="1200" dirty="0"/>
              <a:t>docker and python extension in VS Code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Configuration files for Docker: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en-US" sz="1200" dirty="0" err="1"/>
              <a:t>Dockerfile</a:t>
            </a:r>
            <a:endParaRPr lang="en-US" sz="1200" dirty="0"/>
          </a:p>
          <a:p>
            <a:pPr marL="1143000" lvl="2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Instructions to build docker image</a:t>
            </a:r>
          </a:p>
          <a:p>
            <a:pPr marL="685800" lvl="1" indent="-228600">
              <a:spcBef>
                <a:spcPts val="600"/>
              </a:spcBef>
              <a:buFont typeface="+mj-lt"/>
              <a:buAutoNum type="arabicPeriod"/>
            </a:pPr>
            <a:r>
              <a:rPr lang="en-US" sz="1200" dirty="0"/>
              <a:t>docker-</a:t>
            </a:r>
            <a:r>
              <a:rPr lang="en-US" sz="1200" dirty="0" err="1"/>
              <a:t>compose.yml</a:t>
            </a:r>
            <a:endParaRPr lang="en-US" sz="1200" dirty="0"/>
          </a:p>
          <a:p>
            <a:pPr marL="1143000" lvl="2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Volumes, networking and other configurations for one or more docker containers 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a file named ‘</a:t>
            </a:r>
            <a:r>
              <a:rPr lang="en-US" sz="1200" b="1" dirty="0" err="1"/>
              <a:t>dockerfile</a:t>
            </a:r>
            <a:r>
              <a:rPr lang="en-US" sz="1200" dirty="0"/>
              <a:t>’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Paste the below code: to create a docker image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FROM </a:t>
            </a:r>
            <a:r>
              <a:rPr lang="en-US" sz="1200" b="0" i="0" dirty="0" err="1">
                <a:solidFill>
                  <a:srgbClr val="0070C0"/>
                </a:solidFill>
                <a:effectLst/>
              </a:rPr>
              <a:t>apache</a:t>
            </a:r>
            <a:r>
              <a:rPr lang="en-US" sz="1200" b="0" i="0" dirty="0">
                <a:solidFill>
                  <a:srgbClr val="0070C0"/>
                </a:solidFill>
                <a:effectLst/>
              </a:rPr>
              <a:t>/</a:t>
            </a:r>
            <a:r>
              <a:rPr lang="en-US" sz="1200" b="0" i="0" dirty="0" err="1">
                <a:solidFill>
                  <a:srgbClr val="0070C0"/>
                </a:solidFill>
                <a:effectLst/>
              </a:rPr>
              <a:t>airflow:latest</a:t>
            </a:r>
            <a:endParaRPr lang="en-US" sz="1200" b="0" i="0" dirty="0">
              <a:solidFill>
                <a:srgbClr val="0070C0"/>
              </a:solidFill>
              <a:effectLst/>
            </a:endParaRP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USER root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RUN apt-get update &amp;&amp; \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    apt-get -y install git &amp;&amp; \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    apt-get clean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USER airflow</a:t>
            </a:r>
          </a:p>
          <a:p>
            <a:pPr lvl="1"/>
            <a:endParaRPr lang="en-US" sz="1200" dirty="0">
              <a:solidFill>
                <a:srgbClr val="0070C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Save the file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194F74-F44E-A1E3-46CB-D0BEB636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2" y="790721"/>
            <a:ext cx="4572000" cy="17110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AAB099-0209-E691-DB36-6898C51A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372" y="790721"/>
            <a:ext cx="2743200" cy="2610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3DB61-4638-3869-74FC-90EA8FA6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72" y="3500403"/>
            <a:ext cx="5486400" cy="285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5" y="793233"/>
            <a:ext cx="3037244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Build Image: </a:t>
            </a:r>
            <a:r>
              <a:rPr lang="en-US" sz="1200" dirty="0"/>
              <a:t>right click </a:t>
            </a:r>
            <a:r>
              <a:rPr lang="en-US" sz="1200" dirty="0" err="1"/>
              <a:t>dockerfile</a:t>
            </a:r>
            <a:r>
              <a:rPr lang="en-US" sz="1200" dirty="0"/>
              <a:t> and click on Build Image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Give  a custom name: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DA6BAC"/>
                </a:solidFill>
              </a:rPr>
              <a:t>Rev-airflow:latest</a:t>
            </a:r>
            <a:endParaRPr lang="en-US" sz="1200" dirty="0">
              <a:solidFill>
                <a:srgbClr val="DA6BAC"/>
              </a:solidFill>
            </a:endParaRP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Will download the official Apache docker image and build our own custom image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i="0" dirty="0">
              <a:effectLst/>
            </a:endParaRP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657E7-79DE-B407-8083-46CD8E9AF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34" y="818918"/>
            <a:ext cx="2175397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B8CF24-7F65-16B3-00DA-674AAD49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481" y="3674989"/>
            <a:ext cx="3657600" cy="2244568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7B89E66F-3791-0468-0D69-16AC975CC6CD}"/>
              </a:ext>
            </a:extLst>
          </p:cNvPr>
          <p:cNvCxnSpPr>
            <a:cxnSpLocks/>
          </p:cNvCxnSpPr>
          <p:nvPr/>
        </p:nvCxnSpPr>
        <p:spPr>
          <a:xfrm flipV="1">
            <a:off x="2085654" y="4132637"/>
            <a:ext cx="965771" cy="254428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5BD2C2F-AA1E-438C-5FB8-0274470E53CB}"/>
              </a:ext>
            </a:extLst>
          </p:cNvPr>
          <p:cNvSpPr/>
          <p:nvPr/>
        </p:nvSpPr>
        <p:spPr>
          <a:xfrm>
            <a:off x="7367828" y="4597218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90F85D-014E-4482-0F48-E375EAA01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106" y="4218755"/>
            <a:ext cx="4114800" cy="11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14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355999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Create another file named ‘</a:t>
            </a:r>
            <a:r>
              <a:rPr lang="en-US" sz="1200" b="1" dirty="0"/>
              <a:t>docker-</a:t>
            </a:r>
            <a:r>
              <a:rPr lang="en-US" sz="1200" b="1" dirty="0" err="1"/>
              <a:t>compose.yml</a:t>
            </a:r>
            <a:r>
              <a:rPr lang="en-US" sz="1200" dirty="0"/>
              <a:t>’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Paste the below code: to create a docker image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version: '3'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services: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sleek-airflow: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image: </a:t>
            </a:r>
            <a:r>
              <a:rPr lang="en-US" sz="1200" dirty="0" err="1">
                <a:solidFill>
                  <a:srgbClr val="DA6BAC"/>
                </a:solidFill>
                <a:highlight>
                  <a:srgbClr val="FFFF00"/>
                </a:highlight>
              </a:rPr>
              <a:t>Rev-airflow:latest</a:t>
            </a:r>
            <a:endParaRPr lang="en-US" sz="1200" dirty="0">
              <a:solidFill>
                <a:srgbClr val="DA6BAC"/>
              </a:solidFill>
              <a:highlight>
                <a:srgbClr val="FFFF00"/>
              </a:highlight>
            </a:endParaRP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volumes: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  - ./airflow:/opt/airflow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ports: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  - "8080:8080"</a:t>
            </a:r>
          </a:p>
          <a:p>
            <a:pPr lvl="1"/>
            <a:r>
              <a:rPr lang="en-US" sz="1200" b="0" i="0" dirty="0">
                <a:solidFill>
                  <a:srgbClr val="0070C0"/>
                </a:solidFill>
                <a:effectLst/>
              </a:rPr>
              <a:t>    command: airflow standalone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Save the file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Add custom airflow image created in previous step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Links the airflow directory in local machine with directory in container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Volume: is for persistence and not to lose data on restart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b="0" i="0" dirty="0"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Launch Airflow: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Right click ‘</a:t>
            </a:r>
            <a:r>
              <a:rPr lang="en-US" sz="1200" b="1" dirty="0"/>
              <a:t>docker-</a:t>
            </a:r>
            <a:r>
              <a:rPr lang="en-US" sz="1200" b="1" dirty="0" err="1"/>
              <a:t>compose.yml</a:t>
            </a:r>
            <a:r>
              <a:rPr lang="en-US" sz="1200" dirty="0"/>
              <a:t>’ and click on ‘Compose Up’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Once the task is complete as seen in ‘Terminal’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Click inside Terminal and press ‘Enter’ to close the Terminal window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b="0" i="0" dirty="0">
              <a:effectLst/>
            </a:endParaRP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9EF4C-4CD4-B7AA-D920-2B2995F0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263" y="3458108"/>
            <a:ext cx="2743200" cy="33392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1F4A7C9-95A8-9117-4467-68884C9CE885}"/>
              </a:ext>
            </a:extLst>
          </p:cNvPr>
          <p:cNvSpPr/>
          <p:nvPr/>
        </p:nvSpPr>
        <p:spPr>
          <a:xfrm>
            <a:off x="2749922" y="1811501"/>
            <a:ext cx="4438436" cy="45206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Note: </a:t>
            </a:r>
            <a:r>
              <a:rPr lang="en-US" sz="1200" dirty="0">
                <a:solidFill>
                  <a:schemeClr val="tx1"/>
                </a:solidFill>
              </a:rPr>
              <a:t>image name should be the name used in build image while running ‘</a:t>
            </a:r>
            <a:r>
              <a:rPr lang="en-US" sz="1200" dirty="0" err="1">
                <a:solidFill>
                  <a:schemeClr val="tx1"/>
                </a:solidFill>
              </a:rPr>
              <a:t>dockerfile</a:t>
            </a:r>
            <a:r>
              <a:rPr lang="en-US" sz="1200" dirty="0">
                <a:solidFill>
                  <a:schemeClr val="tx1"/>
                </a:solidFill>
              </a:rPr>
              <a:t>’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908BAD-D5CC-54B1-7AE9-5D1A527F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600" y="3458108"/>
            <a:ext cx="3657600" cy="124911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CC949B9B-A94E-97FE-B679-EC28546C7373}"/>
              </a:ext>
            </a:extLst>
          </p:cNvPr>
          <p:cNvSpPr/>
          <p:nvPr/>
        </p:nvSpPr>
        <p:spPr>
          <a:xfrm>
            <a:off x="7217359" y="3991978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52FD00-EE8A-E1C1-0C70-830AA19B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970" y="5554952"/>
            <a:ext cx="3657600" cy="117836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D505DA-320E-5303-F984-4CE7E7DE0739}"/>
              </a:ext>
            </a:extLst>
          </p:cNvPr>
          <p:cNvSpPr/>
          <p:nvPr/>
        </p:nvSpPr>
        <p:spPr>
          <a:xfrm rot="5400000">
            <a:off x="9483685" y="4927660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EC80F4F-5944-91CA-4449-3A4FB793A7F0}"/>
              </a:ext>
            </a:extLst>
          </p:cNvPr>
          <p:cNvCxnSpPr>
            <a:cxnSpLocks/>
          </p:cNvCxnSpPr>
          <p:nvPr/>
        </p:nvCxnSpPr>
        <p:spPr>
          <a:xfrm>
            <a:off x="2749922" y="5901771"/>
            <a:ext cx="5095678" cy="365465"/>
          </a:xfrm>
          <a:prstGeom prst="curvedConnector3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332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5" y="793233"/>
            <a:ext cx="303724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Open docker App: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on Containers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on running container ‘Workspace’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on ‘View Details’</a:t>
            </a:r>
          </a:p>
          <a:p>
            <a:pPr marL="1085850" lvl="2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Can check container specific log details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i="0" dirty="0">
              <a:effectLst/>
            </a:endParaRP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4176D-1907-626E-71A3-F9CA030EE3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253501" y="793233"/>
            <a:ext cx="54864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D9D19C-16A5-57EE-96B4-1DB1E13F435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253501" y="2762252"/>
            <a:ext cx="54864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93418A-709E-EAB1-551E-F494F1AF2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28" y="4731271"/>
            <a:ext cx="5486400" cy="136453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01B7069-1316-A134-FD02-969A57D5C683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2099823" y="3283834"/>
            <a:ext cx="2156632" cy="2102778"/>
          </a:xfrm>
          <a:prstGeom prst="curvedConnector2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124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5" y="793233"/>
            <a:ext cx="2101064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on ‘8080:8080⁠’ to open the web interface and sign in with username and password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Username</a:t>
            </a:r>
            <a:r>
              <a:rPr lang="en-US" sz="1200" dirty="0"/>
              <a:t> (default): admin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 err="1"/>
              <a:t>Pwd</a:t>
            </a:r>
            <a:r>
              <a:rPr lang="en-US" sz="1200" dirty="0"/>
              <a:t>: Can be found in VS Code &gt; Workspace &gt; airflow&gt; standalone_admin_password.txt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Alternatively the </a:t>
            </a:r>
            <a:r>
              <a:rPr lang="en-US" sz="1200" b="1" dirty="0" err="1"/>
              <a:t>pwd</a:t>
            </a:r>
            <a:r>
              <a:rPr lang="en-US" sz="1200" dirty="0"/>
              <a:t> can be found in the logs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i="0" dirty="0">
              <a:effectLst/>
            </a:endParaRP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D5FA6-41B8-19BF-3A28-9C396537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589" y="783737"/>
            <a:ext cx="4572000" cy="16371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D506E-CF2E-C501-C74A-A10BD62AA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75" y="793233"/>
            <a:ext cx="4572000" cy="255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3BE79C-2534-AED9-84CD-2BABDB8CD19C}"/>
              </a:ext>
            </a:extLst>
          </p:cNvPr>
          <p:cNvSpPr/>
          <p:nvPr/>
        </p:nvSpPr>
        <p:spPr>
          <a:xfrm>
            <a:off x="6955817" y="1362619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E17874-8377-AA1F-557A-EB5564BD8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549" y="2979041"/>
            <a:ext cx="3657600" cy="14580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FEA58-A054-2515-5A80-CDE14E5F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549" y="4694825"/>
            <a:ext cx="3657600" cy="1379438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553A952-495D-B1FD-0A2E-DE86E9C7D165}"/>
              </a:ext>
            </a:extLst>
          </p:cNvPr>
          <p:cNvSpPr/>
          <p:nvPr/>
        </p:nvSpPr>
        <p:spPr>
          <a:xfrm rot="5400000">
            <a:off x="9736475" y="3510945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83563A-D714-36B3-63A8-3CBA4A0BE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600" y="3902109"/>
            <a:ext cx="5486400" cy="240605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582EFD-7482-2B17-CE7C-D25ED7C0C21B}"/>
              </a:ext>
            </a:extLst>
          </p:cNvPr>
          <p:cNvSpPr/>
          <p:nvPr/>
        </p:nvSpPr>
        <p:spPr>
          <a:xfrm>
            <a:off x="6357086" y="2654030"/>
            <a:ext cx="0" cy="4023360"/>
          </a:xfrm>
          <a:prstGeom prst="rect">
            <a:avLst/>
          </a:prstGeom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27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B1AA72-5903-5B26-9502-B943EF78112D}"/>
              </a:ext>
            </a:extLst>
          </p:cNvPr>
          <p:cNvSpPr txBox="1"/>
          <p:nvPr/>
        </p:nvSpPr>
        <p:spPr>
          <a:xfrm>
            <a:off x="79625" y="6535036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https://www.youtube.com/watch?v=N3Tdmt1SRTM&amp;t=370s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55392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Develop and schedule an Airflow DAG: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 VS Code under ‘airflow’ create a new directory/folder named ‘</a:t>
            </a:r>
            <a:r>
              <a:rPr lang="en-US" sz="1200" dirty="0" err="1"/>
              <a:t>dags</a:t>
            </a:r>
            <a:r>
              <a:rPr lang="en-US" sz="1200" dirty="0"/>
              <a:t>’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Inside ‘</a:t>
            </a:r>
            <a:r>
              <a:rPr lang="en-US" sz="1200" dirty="0" err="1"/>
              <a:t>dags</a:t>
            </a:r>
            <a:r>
              <a:rPr lang="en-US" sz="1200" dirty="0"/>
              <a:t>’ directory create a file named ‘welcome_dag.py’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57D51-11C3-E352-876F-04B642DBA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515" y="716703"/>
            <a:ext cx="2743200" cy="1030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D658E2-686D-F8D5-BD49-383FF6A78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8590" y="793233"/>
            <a:ext cx="2743200" cy="77866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C565E0-9457-DBEC-74AC-D7A74712089D}"/>
              </a:ext>
            </a:extLst>
          </p:cNvPr>
          <p:cNvSpPr/>
          <p:nvPr/>
        </p:nvSpPr>
        <p:spPr>
          <a:xfrm>
            <a:off x="8815438" y="931104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14B1AB-FB76-25DA-94ED-9C7FE74E4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15" y="2745391"/>
            <a:ext cx="2743200" cy="13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32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1620748" y="3028890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Apache Airflow – Method1 (Docker)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DD21D-6C0E-44BD-A279-BDADE50EA8FC}"/>
              </a:ext>
            </a:extLst>
          </p:cNvPr>
          <p:cNvSpPr txBox="1"/>
          <p:nvPr/>
        </p:nvSpPr>
        <p:spPr>
          <a:xfrm>
            <a:off x="141973" y="665794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Ref: https://code.visualstudio.com/docs/python/python-tutorial#_create-a-virtual-environment</a:t>
            </a:r>
          </a:p>
        </p:txBody>
      </p:sp>
    </p:spTree>
    <p:extLst>
      <p:ext uri="{BB962C8B-B14F-4D97-AF65-F5344CB8AC3E}">
        <p14:creationId xmlns:p14="http://schemas.microsoft.com/office/powerpoint/2010/main" val="213011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5539267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/>
              <a:t>Paste the below code in ‘welcome_dag.py’ and save the file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from airflow import DAG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from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airflow.operators.python_operator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import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PythonOperator</a:t>
            </a:r>
            <a:endParaRPr lang="en-US" sz="800" b="0" i="0" dirty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from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airflow.utils.dates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import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days_ago</a:t>
            </a:r>
            <a:endParaRPr lang="en-US" sz="800" b="0" i="0" dirty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from datetime import datetime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import requests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def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print_welcome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():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print('Welcome to Airflow!')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def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print_date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():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print('Today is {}'.format(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datetime.today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().date()))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def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print_random_quote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():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response =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requests.get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('https://api.quotable.io/random')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quote =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response.json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()['content']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print('Quote of the day: "{}"'.format(quote))</a:t>
            </a:r>
          </a:p>
          <a:p>
            <a:pPr lvl="1"/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Schedule the DAG to run daily at 11pm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= DAG(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'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welcome_dag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',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default_args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={'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start_date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':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days_ago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(1)},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schedule_interval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='0 23 * * *',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catchup=False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lvl="1"/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Welcome message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print_welcome_task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PythonOperator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task_id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='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print_welcome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',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python_callable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print_welcome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endParaRPr lang="en-US" sz="800" b="0" i="0" dirty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lvl="1"/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Display current date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print_date_task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PythonOperator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task_id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='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print_date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',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python_callable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print_date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endParaRPr lang="en-US" sz="800" b="0" i="0" dirty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lvl="1"/>
            <a:r>
              <a:rPr lang="en-US" sz="8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Print random quote from a website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print_random_quote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=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PythonOperator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(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task_id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='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print_random_quote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',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python_callable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print_random_quote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,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   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=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dag</a:t>
            </a:r>
            <a:endParaRPr lang="en-US" sz="800" b="0" i="0" dirty="0">
              <a:solidFill>
                <a:srgbClr val="0070C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pPr lvl="1"/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# Set the dependencies between the tasks</a:t>
            </a:r>
          </a:p>
          <a:p>
            <a:pPr lvl="1"/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print_welcome_task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&gt;&gt;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print_date_task</a:t>
            </a:r>
            <a:r>
              <a:rPr lang="en-US" sz="800" b="0" i="0" dirty="0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 &gt;&gt; </a:t>
            </a:r>
            <a:r>
              <a:rPr lang="en-US" sz="800" b="0" i="0" dirty="0" err="1">
                <a:solidFill>
                  <a:srgbClr val="0070C0"/>
                </a:solidFill>
                <a:effectLst/>
                <a:latin typeface="Roboto" panose="02000000000000000000" pitchFamily="2" charset="0"/>
              </a:rPr>
              <a:t>print_random_quote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1BDE5-8B35-F1B6-AB24-6EB0E92AE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93" y="1603090"/>
            <a:ext cx="4572000" cy="28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02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5" y="793233"/>
            <a:ext cx="566619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It will take 5 mins for the DAG to be visible in the Airflow User Interface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Refresh the page to see the DAG named as ‘</a:t>
            </a:r>
            <a:r>
              <a:rPr lang="en-US" sz="1200" dirty="0" err="1"/>
              <a:t>welcome_dag</a:t>
            </a:r>
            <a:r>
              <a:rPr lang="en-US" sz="1200" dirty="0"/>
              <a:t>’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As defined: it is scheduled to run at 11pm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Currently manually trigger the DAG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Graph and 3 tasks should be completed successfully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DA85D-37CB-57F6-CF06-6C659F1CD8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141375" y="690493"/>
            <a:ext cx="54864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85BCB6-78A0-731F-EF06-9F3420D53D6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0894" y="2850343"/>
            <a:ext cx="18288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674A73-476B-6CA4-57DA-810F8DBA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103" y="2850343"/>
            <a:ext cx="4878899" cy="13716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72D0A18-7E2A-DD41-75FC-8C0148F370A5}"/>
              </a:ext>
            </a:extLst>
          </p:cNvPr>
          <p:cNvSpPr/>
          <p:nvPr/>
        </p:nvSpPr>
        <p:spPr>
          <a:xfrm>
            <a:off x="2185184" y="3429000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F05726-C1E9-2335-F80C-0FF09AA80F9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9525" y="5308140"/>
            <a:ext cx="32004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565AAD-25F2-0AE9-A925-E2135EAD978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78841" y="5308140"/>
            <a:ext cx="5486400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9FCEF159-ED33-2EDD-A5F7-C6B204ABEE7F}"/>
              </a:ext>
            </a:extLst>
          </p:cNvPr>
          <p:cNvSpPr/>
          <p:nvPr/>
        </p:nvSpPr>
        <p:spPr>
          <a:xfrm>
            <a:off x="3486791" y="5793885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5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5" y="793233"/>
            <a:ext cx="566619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Check Logs for the executed Tasks:</a:t>
            </a: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&gt; </a:t>
            </a:r>
            <a:r>
              <a:rPr lang="en-US" sz="1200" dirty="0" err="1"/>
              <a:t>print_welcome</a:t>
            </a:r>
            <a:r>
              <a:rPr lang="en-US" sz="1200" dirty="0"/>
              <a:t> &gt; Logs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&gt; </a:t>
            </a:r>
            <a:r>
              <a:rPr lang="en-US" sz="1200" dirty="0" err="1"/>
              <a:t>print_date</a:t>
            </a:r>
            <a:r>
              <a:rPr lang="en-US" sz="1200" dirty="0"/>
              <a:t> &gt; Logs</a:t>
            </a: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Click &gt; </a:t>
            </a:r>
            <a:r>
              <a:rPr lang="en-US" sz="1200" dirty="0" err="1"/>
              <a:t>print_date</a:t>
            </a:r>
            <a:r>
              <a:rPr lang="en-US" sz="1200" dirty="0"/>
              <a:t> &gt; Logs</a:t>
            </a:r>
          </a:p>
          <a:p>
            <a:pPr marL="685800" lvl="1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9B203-B88E-2B5A-D68E-0929AD299DC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002623" y="653014"/>
            <a:ext cx="2286000" cy="18288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8274306-AA45-FAAD-ACCB-556FE690AB49}"/>
              </a:ext>
            </a:extLst>
          </p:cNvPr>
          <p:cNvSpPr/>
          <p:nvPr/>
        </p:nvSpPr>
        <p:spPr>
          <a:xfrm>
            <a:off x="5617493" y="1306760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5063E-FEAB-C5E1-CB8A-800F422D2C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27368" y="3004485"/>
            <a:ext cx="2286000" cy="18288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A3AA735-9067-FD70-E31D-C5714AD9556E}"/>
              </a:ext>
            </a:extLst>
          </p:cNvPr>
          <p:cNvGrpSpPr/>
          <p:nvPr/>
        </p:nvGrpSpPr>
        <p:grpSpPr>
          <a:xfrm>
            <a:off x="6150364" y="789833"/>
            <a:ext cx="4753443" cy="1828800"/>
            <a:chOff x="6150364" y="789833"/>
            <a:chExt cx="4753443" cy="18288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876D79-B7DF-7B37-0C9B-2357437CDA19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0364" y="789833"/>
              <a:ext cx="2743200" cy="1828800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5D858A0-C44B-76C5-D2FA-28F88A3FBADD}"/>
                </a:ext>
              </a:extLst>
            </p:cNvPr>
            <p:cNvGrpSpPr/>
            <p:nvPr/>
          </p:nvGrpSpPr>
          <p:grpSpPr>
            <a:xfrm>
              <a:off x="8781191" y="2156968"/>
              <a:ext cx="2122616" cy="461665"/>
              <a:chOff x="8830933" y="2343314"/>
              <a:chExt cx="2122616" cy="4616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2842DAB-568B-13F7-0B86-842FC1BFEBDB}"/>
                  </a:ext>
                </a:extLst>
              </p:cNvPr>
              <p:cNvSpPr txBox="1"/>
              <p:nvPr/>
            </p:nvSpPr>
            <p:spPr>
              <a:xfrm>
                <a:off x="9099479" y="2343314"/>
                <a:ext cx="1854070" cy="46166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WORKS as Expected</a:t>
                </a:r>
              </a:p>
              <a:p>
                <a:r>
                  <a:rPr lang="en-US" sz="1200" dirty="0"/>
                  <a:t>- Shows welcome message</a:t>
                </a:r>
              </a:p>
            </p:txBody>
          </p:sp>
          <p:cxnSp>
            <p:nvCxnSpPr>
              <p:cNvPr id="20" name="Connector: Curved 19">
                <a:extLst>
                  <a:ext uri="{FF2B5EF4-FFF2-40B4-BE49-F238E27FC236}">
                    <a16:creationId xmlns:a16="http://schemas.microsoft.com/office/drawing/2014/main" id="{4A33254A-EBF0-D5A3-F1E0-DA13D673C461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rot="10800000" flipV="1">
                <a:off x="8830933" y="2574146"/>
                <a:ext cx="268546" cy="94013"/>
              </a:xfrm>
              <a:prstGeom prst="curvedConnector3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C5DC233-F716-D433-F813-6BB164329BDC}"/>
              </a:ext>
            </a:extLst>
          </p:cNvPr>
          <p:cNvSpPr/>
          <p:nvPr/>
        </p:nvSpPr>
        <p:spPr>
          <a:xfrm>
            <a:off x="5584431" y="3705810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4AB929-A5EF-702D-5548-FB9A91A04989}"/>
              </a:ext>
            </a:extLst>
          </p:cNvPr>
          <p:cNvGrpSpPr/>
          <p:nvPr/>
        </p:nvGrpSpPr>
        <p:grpSpPr>
          <a:xfrm>
            <a:off x="6150364" y="3004485"/>
            <a:ext cx="4753443" cy="1828800"/>
            <a:chOff x="6150364" y="3004485"/>
            <a:chExt cx="4753443" cy="18288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D95FD12-B4D8-AAC8-C4AA-DE336378C196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0364" y="3004485"/>
              <a:ext cx="2743200" cy="18288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8396958-CBD1-5F76-0AFB-2D5315437B4C}"/>
                </a:ext>
              </a:extLst>
            </p:cNvPr>
            <p:cNvGrpSpPr/>
            <p:nvPr/>
          </p:nvGrpSpPr>
          <p:grpSpPr>
            <a:xfrm>
              <a:off x="8833207" y="4371620"/>
              <a:ext cx="2070600" cy="461665"/>
              <a:chOff x="8540179" y="2343314"/>
              <a:chExt cx="2070600" cy="46166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E5BA8F-0373-27AD-E434-A43C592F3E25}"/>
                  </a:ext>
                </a:extLst>
              </p:cNvPr>
              <p:cNvSpPr txBox="1"/>
              <p:nvPr/>
            </p:nvSpPr>
            <p:spPr>
              <a:xfrm>
                <a:off x="9099479" y="2343314"/>
                <a:ext cx="1511300" cy="46166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WORKS as Expected</a:t>
                </a:r>
              </a:p>
              <a:p>
                <a:r>
                  <a:rPr lang="en-US" sz="1200" dirty="0"/>
                  <a:t>- Shows todays date</a:t>
                </a:r>
              </a:p>
            </p:txBody>
          </p:sp>
          <p:cxnSp>
            <p:nvCxnSpPr>
              <p:cNvPr id="27" name="Connector: Curved 26">
                <a:extLst>
                  <a:ext uri="{FF2B5EF4-FFF2-40B4-BE49-F238E27FC236}">
                    <a16:creationId xmlns:a16="http://schemas.microsoft.com/office/drawing/2014/main" id="{0627A047-73FE-350D-6AB0-691B07059991}"/>
                  </a:ext>
                </a:extLst>
              </p:cNvPr>
              <p:cNvCxnSpPr>
                <a:cxnSpLocks/>
                <a:stCxn id="26" idx="1"/>
              </p:cNvCxnSpPr>
              <p:nvPr/>
            </p:nvCxnSpPr>
            <p:spPr>
              <a:xfrm rot="10800000" flipV="1">
                <a:off x="8540179" y="2574146"/>
                <a:ext cx="559300" cy="152427"/>
              </a:xfrm>
              <a:prstGeom prst="curvedConnector3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9FC047-F465-4B03-456B-2861D80D4BF0}"/>
              </a:ext>
            </a:extLst>
          </p:cNvPr>
          <p:cNvGrpSpPr/>
          <p:nvPr/>
        </p:nvGrpSpPr>
        <p:grpSpPr>
          <a:xfrm>
            <a:off x="6226143" y="5001180"/>
            <a:ext cx="4798729" cy="1828800"/>
            <a:chOff x="6226143" y="5001180"/>
            <a:chExt cx="4798729" cy="18288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3AF0AD3-2481-4257-43F0-574AC238F671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6143" y="5001180"/>
              <a:ext cx="2743200" cy="18288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99F9A33-D3E1-490A-5715-C6FF92A4CB80}"/>
                </a:ext>
              </a:extLst>
            </p:cNvPr>
            <p:cNvGrpSpPr/>
            <p:nvPr/>
          </p:nvGrpSpPr>
          <p:grpSpPr>
            <a:xfrm>
              <a:off x="8781191" y="6343917"/>
              <a:ext cx="2243681" cy="461665"/>
              <a:chOff x="8540184" y="2343314"/>
              <a:chExt cx="2243681" cy="461665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CE4D15C-C613-9E6C-4288-E7D22AAC4DE2}"/>
                  </a:ext>
                </a:extLst>
              </p:cNvPr>
              <p:cNvSpPr txBox="1"/>
              <p:nvPr/>
            </p:nvSpPr>
            <p:spPr>
              <a:xfrm>
                <a:off x="9099478" y="2343314"/>
                <a:ext cx="1684387" cy="46166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WORKS as Expected</a:t>
                </a:r>
              </a:p>
              <a:p>
                <a:r>
                  <a:rPr lang="en-US" sz="1200" dirty="0"/>
                  <a:t>- Shows random quote</a:t>
                </a:r>
              </a:p>
            </p:txBody>
          </p:sp>
          <p:cxnSp>
            <p:nvCxnSpPr>
              <p:cNvPr id="33" name="Connector: Curved 32">
                <a:extLst>
                  <a:ext uri="{FF2B5EF4-FFF2-40B4-BE49-F238E27FC236}">
                    <a16:creationId xmlns:a16="http://schemas.microsoft.com/office/drawing/2014/main" id="{CBB59C88-4375-88EE-BB87-0F89A0DB6953}"/>
                  </a:ext>
                </a:extLst>
              </p:cNvPr>
              <p:cNvCxnSpPr>
                <a:cxnSpLocks/>
                <a:stCxn id="32" idx="1"/>
              </p:cNvCxnSpPr>
              <p:nvPr/>
            </p:nvCxnSpPr>
            <p:spPr>
              <a:xfrm rot="10800000" flipV="1">
                <a:off x="8540184" y="2574146"/>
                <a:ext cx="559295" cy="152423"/>
              </a:xfrm>
              <a:prstGeom prst="curvedConnector3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481F1105-5257-D5BA-29C2-41D13B2AE60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227368" y="4976782"/>
            <a:ext cx="2286000" cy="1828800"/>
          </a:xfrm>
          <a:prstGeom prst="rect">
            <a:avLst/>
          </a:prstGeom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B1A8AFCF-E5C4-04CA-63D7-EE5CEEB7DEC7}"/>
              </a:ext>
            </a:extLst>
          </p:cNvPr>
          <p:cNvSpPr/>
          <p:nvPr/>
        </p:nvSpPr>
        <p:spPr>
          <a:xfrm>
            <a:off x="5584430" y="5715525"/>
            <a:ext cx="381429" cy="40011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38BD8-886F-EB01-2F94-EEDF63DB5FB5}"/>
              </a:ext>
            </a:extLst>
          </p:cNvPr>
          <p:cNvSpPr txBox="1"/>
          <p:nvPr/>
        </p:nvSpPr>
        <p:spPr>
          <a:xfrm>
            <a:off x="244011" y="943276"/>
            <a:ext cx="85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Project2:</a:t>
            </a:r>
          </a:p>
        </p:txBody>
      </p:sp>
    </p:spTree>
    <p:extLst>
      <p:ext uri="{BB962C8B-B14F-4D97-AF65-F5344CB8AC3E}">
        <p14:creationId xmlns:p14="http://schemas.microsoft.com/office/powerpoint/2010/main" val="2643372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38BD8-886F-EB01-2F94-EEDF63DB5FB5}"/>
              </a:ext>
            </a:extLst>
          </p:cNvPr>
          <p:cNvSpPr txBox="1"/>
          <p:nvPr/>
        </p:nvSpPr>
        <p:spPr>
          <a:xfrm>
            <a:off x="244011" y="943276"/>
            <a:ext cx="8589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Airflow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DAG deep dive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Operator Types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Provider Packages</a:t>
            </a:r>
          </a:p>
        </p:txBody>
      </p:sp>
    </p:spTree>
    <p:extLst>
      <p:ext uri="{BB962C8B-B14F-4D97-AF65-F5344CB8AC3E}">
        <p14:creationId xmlns:p14="http://schemas.microsoft.com/office/powerpoint/2010/main" val="170630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38BD8-886F-EB01-2F94-EEDF63DB5FB5}"/>
              </a:ext>
            </a:extLst>
          </p:cNvPr>
          <p:cNvSpPr txBox="1"/>
          <p:nvPr/>
        </p:nvSpPr>
        <p:spPr>
          <a:xfrm>
            <a:off x="244011" y="943276"/>
            <a:ext cx="54348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every airflow setup has a </a:t>
            </a:r>
            <a:r>
              <a:rPr lang="en-US" sz="1200" b="1" dirty="0" err="1"/>
              <a:t>dags</a:t>
            </a:r>
            <a:r>
              <a:rPr lang="en-US" sz="1200" dirty="0"/>
              <a:t> folder.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you can set this folder path in the airflow configuration file named </a:t>
            </a:r>
            <a:r>
              <a:rPr lang="en-US" sz="1200" b="1" dirty="0"/>
              <a:t>'</a:t>
            </a:r>
            <a:r>
              <a:rPr lang="en-US" sz="1200" b="1" dirty="0" err="1"/>
              <a:t>airflow.cfg</a:t>
            </a:r>
            <a:r>
              <a:rPr lang="en-US" sz="1200" dirty="0"/>
              <a:t>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dirty="0"/>
              <a:t>configuration file has many other settings that you can customize to meet your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Example</a:t>
            </a:r>
            <a:r>
              <a:rPr lang="en-US" sz="1200" dirty="0"/>
              <a:t>: to enable airflow instance to send email notifications: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added another Docker container in the Docker compose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this new container will locally host a simple </a:t>
            </a:r>
            <a:r>
              <a:rPr lang="en-US" sz="1200" b="1" dirty="0"/>
              <a:t>SMTP</a:t>
            </a:r>
            <a:r>
              <a:rPr lang="en-US" sz="1200" dirty="0"/>
              <a:t>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then update the airflow configuration file to use the corresponding Docker service name as the </a:t>
            </a:r>
            <a:r>
              <a:rPr lang="en-US" sz="1200" b="1" dirty="0"/>
              <a:t>smtp host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CEBA9-BC30-0278-6E6B-EB4FB069A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709" y="734227"/>
            <a:ext cx="4572000" cy="1810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F71A6-04FA-12BA-36E2-49C2D9FB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798" y="2765542"/>
            <a:ext cx="3657600" cy="963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B9530-85EA-C45E-AA23-7D6926F2F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709" y="3949926"/>
            <a:ext cx="4572000" cy="17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38BD8-886F-EB01-2F94-EEDF63DB5FB5}"/>
              </a:ext>
            </a:extLst>
          </p:cNvPr>
          <p:cNvSpPr txBox="1"/>
          <p:nvPr/>
        </p:nvSpPr>
        <p:spPr>
          <a:xfrm>
            <a:off x="244011" y="727519"/>
            <a:ext cx="543489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Sections inside a </a:t>
            </a:r>
            <a:r>
              <a:rPr lang="en-US" sz="1200" b="1" dirty="0" err="1"/>
              <a:t>dag</a:t>
            </a:r>
            <a:r>
              <a:rPr lang="en-US" sz="1200" b="1" dirty="0"/>
              <a:t>:</a:t>
            </a:r>
          </a:p>
          <a:p>
            <a:endParaRPr lang="en-US" sz="1200" b="1" dirty="0"/>
          </a:p>
          <a:p>
            <a:r>
              <a:rPr lang="en-US" sz="1200" dirty="0"/>
              <a:t>in general we begin with import</a:t>
            </a:r>
          </a:p>
          <a:p>
            <a:endParaRPr lang="en-US" sz="1200" dirty="0"/>
          </a:p>
          <a:p>
            <a:r>
              <a:rPr lang="en-US" sz="1200" dirty="0"/>
              <a:t>statements</a:t>
            </a:r>
          </a:p>
          <a:p>
            <a:endParaRPr lang="en-US" sz="1200" dirty="0"/>
          </a:p>
          <a:p>
            <a:r>
              <a:rPr lang="en-US" sz="1200" dirty="0"/>
              <a:t>we should always import the </a:t>
            </a:r>
            <a:r>
              <a:rPr lang="en-US" sz="1200" dirty="0" err="1"/>
              <a:t>dag</a:t>
            </a:r>
            <a:r>
              <a:rPr lang="en-US" sz="1200" dirty="0"/>
              <a:t> class</a:t>
            </a:r>
          </a:p>
          <a:p>
            <a:endParaRPr lang="en-US" sz="1200" dirty="0"/>
          </a:p>
          <a:p>
            <a:r>
              <a:rPr lang="en-US" sz="1200" dirty="0"/>
              <a:t>in addition import the airflow operators</a:t>
            </a:r>
          </a:p>
          <a:p>
            <a:endParaRPr lang="en-US" sz="1200" dirty="0"/>
          </a:p>
          <a:p>
            <a:r>
              <a:rPr lang="en-US" sz="1200" dirty="0"/>
              <a:t>that you are planning to use in your</a:t>
            </a:r>
          </a:p>
          <a:p>
            <a:endParaRPr lang="en-US" sz="1200" dirty="0"/>
          </a:p>
          <a:p>
            <a:r>
              <a:rPr lang="en-US" sz="1200" dirty="0"/>
              <a:t>tasks</a:t>
            </a:r>
          </a:p>
          <a:p>
            <a:endParaRPr lang="en-US" sz="1200" dirty="0"/>
          </a:p>
          <a:p>
            <a:r>
              <a:rPr lang="en-US" sz="1200" dirty="0"/>
              <a:t>we may also need to import any functions</a:t>
            </a:r>
          </a:p>
          <a:p>
            <a:endParaRPr lang="en-US" sz="1200" dirty="0"/>
          </a:p>
          <a:p>
            <a:r>
              <a:rPr lang="en-US" sz="1200" dirty="0"/>
              <a:t>you use whether they are built-in or</a:t>
            </a:r>
          </a:p>
          <a:p>
            <a:endParaRPr lang="en-US" sz="1200" dirty="0"/>
          </a:p>
          <a:p>
            <a:r>
              <a:rPr lang="en-US" sz="1200" dirty="0"/>
              <a:t>user defined</a:t>
            </a:r>
          </a:p>
          <a:p>
            <a:endParaRPr lang="en-US" sz="1200" dirty="0"/>
          </a:p>
          <a:p>
            <a:r>
              <a:rPr lang="en-US" sz="1200" dirty="0"/>
              <a:t>for example in my case I developed a</a:t>
            </a:r>
          </a:p>
          <a:p>
            <a:endParaRPr lang="en-US" sz="1200" dirty="0"/>
          </a:p>
          <a:p>
            <a:r>
              <a:rPr lang="en-US" sz="1200" dirty="0"/>
              <a:t>custom python function called clean data</a:t>
            </a:r>
          </a:p>
          <a:p>
            <a:endParaRPr lang="en-US" sz="1200" dirty="0"/>
          </a:p>
          <a:p>
            <a:r>
              <a:rPr lang="en-US" sz="1200" dirty="0"/>
              <a:t>which is placed in the plugin folder</a:t>
            </a:r>
          </a:p>
          <a:p>
            <a:endParaRPr lang="en-US" sz="1200" dirty="0"/>
          </a:p>
          <a:p>
            <a:r>
              <a:rPr lang="en-US" sz="1200" dirty="0"/>
              <a:t>because I intend to use the clean data</a:t>
            </a:r>
          </a:p>
          <a:p>
            <a:endParaRPr lang="en-US" sz="1200" dirty="0"/>
          </a:p>
          <a:p>
            <a:r>
              <a:rPr lang="en-US" sz="1200" dirty="0"/>
              <a:t>function in this tag I've included it in</a:t>
            </a:r>
          </a:p>
          <a:p>
            <a:endParaRPr lang="en-US" sz="1200" dirty="0"/>
          </a:p>
          <a:p>
            <a:r>
              <a:rPr lang="en-US" sz="1200" dirty="0"/>
              <a:t>the Imports section</a:t>
            </a:r>
          </a:p>
          <a:p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44787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0FA65ED-F0D2-E91C-4D78-5537B90221B3}"/>
              </a:ext>
            </a:extLst>
          </p:cNvPr>
          <p:cNvSpPr txBox="1"/>
          <p:nvPr/>
        </p:nvSpPr>
        <p:spPr>
          <a:xfrm>
            <a:off x="169524" y="793233"/>
            <a:ext cx="5539267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Custom Operators: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https://www.youtube.com/watch?v=fLEViuvdbPo</a:t>
            </a: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i="0" dirty="0">
                <a:solidFill>
                  <a:srgbClr val="212529"/>
                </a:solidFill>
                <a:effectLst/>
                <a:latin typeface="futura-pt"/>
              </a:rPr>
              <a:t>Scheduling Options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https://www.youtube.com/watch?v=kPI2mPs-eQA</a:t>
            </a: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https://www.youtube.com/watch?v=DYC4-xElccE</a:t>
            </a: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https://www.youtube.com/watch?v=bwi_xkTmv4I</a:t>
            </a:r>
            <a:endParaRPr lang="en-US" sz="1200" dirty="0"/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/>
              <a:t>Plugins</a:t>
            </a:r>
            <a:r>
              <a:rPr lang="en-US" sz="1200" dirty="0"/>
              <a:t>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https://www.youtube.com/watch?v=Ej2Nl4sNstw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B2A02C-69ED-93B3-FB58-09DD75ACC35B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Apache Airflow – Reference 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F56B0-6286-D2FF-F9A8-B8EEA3122C62}"/>
              </a:ext>
            </a:extLst>
          </p:cNvPr>
          <p:cNvSpPr txBox="1"/>
          <p:nvPr/>
        </p:nvSpPr>
        <p:spPr>
          <a:xfrm>
            <a:off x="5924872" y="1985831"/>
            <a:ext cx="6097604" cy="1477328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b="1" dirty="0"/>
              <a:t>Airflow Tutorial: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https://www.youtube.com/watch?v=vfDB9fpH4tI&amp;list=PLc2EZr8W2QIAI0cS1nZGNxoLzppb7XbqM&amp;index=10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https://www.youtube.com/@SleekData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https://www.youtube.com/watch?v=OuRiX1XQgyY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57F525-7010-22FA-2F1F-73E0A603C0B0}"/>
              </a:ext>
            </a:extLst>
          </p:cNvPr>
          <p:cNvSpPr txBox="1"/>
          <p:nvPr/>
        </p:nvSpPr>
        <p:spPr>
          <a:xfrm>
            <a:off x="6480425" y="5014057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Kubectl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basics for beginners | Kubernetes</a:t>
            </a:r>
          </a:p>
          <a:p>
            <a:pPr algn="l"/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https://www.youtube.com/watch?v=feLpGydQVio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F9CF17-7823-08A3-216E-A1135B2D1849}"/>
              </a:ext>
            </a:extLst>
          </p:cNvPr>
          <p:cNvSpPr txBox="1"/>
          <p:nvPr/>
        </p:nvSpPr>
        <p:spPr>
          <a:xfrm>
            <a:off x="244011" y="4875558"/>
            <a:ext cx="40223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Other Learning materials / tutorials on Airflow: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https://github.com/jghoman/awesome-apache-airflow?tab=readme-ov-file#introductions-and-tutorials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https://www.youtube.com/playlist?list=PLzKRcZrsJN_xcKKyKn18K7sWu5TTtdywh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https://airflow.apache.org/docs/apache-airflow/1.10.12/concepts.html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989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1620748" y="3028890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Airflow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4DD21D-6C0E-44BD-A279-BDADE50EA8FC}"/>
              </a:ext>
            </a:extLst>
          </p:cNvPr>
          <p:cNvSpPr txBox="1"/>
          <p:nvPr/>
        </p:nvSpPr>
        <p:spPr>
          <a:xfrm>
            <a:off x="141973" y="6657945"/>
            <a:ext cx="609760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Ref: https://code.visualstudio.com/docs/python/python-tutorial#_create-a-virtual-environment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2069A0-CCDB-EE2C-5F3C-15F1C80E14EE}"/>
              </a:ext>
            </a:extLst>
          </p:cNvPr>
          <p:cNvSpPr txBox="1"/>
          <p:nvPr/>
        </p:nvSpPr>
        <p:spPr>
          <a:xfrm>
            <a:off x="1620748" y="3966496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C1E21"/>
                </a:solidFill>
                <a:effectLst/>
                <a:latin typeface="Inter"/>
              </a:rPr>
              <a:t>Prerequisites: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C1E21"/>
                </a:solidFill>
                <a:effectLst/>
                <a:latin typeface="Inter"/>
              </a:rPr>
              <a:t>Understanding of Basic Python</a:t>
            </a:r>
          </a:p>
        </p:txBody>
      </p:sp>
    </p:spTree>
    <p:extLst>
      <p:ext uri="{BB962C8B-B14F-4D97-AF65-F5344CB8AC3E}">
        <p14:creationId xmlns:p14="http://schemas.microsoft.com/office/powerpoint/2010/main" val="128342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811658"/>
            <a:ext cx="4828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Airflow™ is a platform created by the community to programmatically: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Author, schedule and monitor workflows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Principles: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B586D2D-CEA4-991F-E663-0DDA8A01AB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512455"/>
              </p:ext>
            </p:extLst>
          </p:nvPr>
        </p:nvGraphicFramePr>
        <p:xfrm>
          <a:off x="-166670" y="1687768"/>
          <a:ext cx="5848279" cy="3482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6B2D7AA-EF64-52E3-C23B-24EDCE023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826035"/>
              </p:ext>
            </p:extLst>
          </p:nvPr>
        </p:nvGraphicFramePr>
        <p:xfrm>
          <a:off x="6099710" y="1096183"/>
          <a:ext cx="5848279" cy="2332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18904AC-D5F3-D8CF-15CF-05A882B29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814242"/>
              </p:ext>
            </p:extLst>
          </p:nvPr>
        </p:nvGraphicFramePr>
        <p:xfrm>
          <a:off x="6096000" y="3632188"/>
          <a:ext cx="5848279" cy="2332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6714C1-DF0E-D886-22D7-B71811CEEBBE}"/>
              </a:ext>
            </a:extLst>
          </p:cNvPr>
          <p:cNvSpPr txBox="1"/>
          <p:nvPr/>
        </p:nvSpPr>
        <p:spPr>
          <a:xfrm>
            <a:off x="6096000" y="819184"/>
            <a:ext cx="482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Features:</a:t>
            </a:r>
          </a:p>
        </p:txBody>
      </p:sp>
    </p:spTree>
    <p:extLst>
      <p:ext uri="{BB962C8B-B14F-4D97-AF65-F5344CB8AC3E}">
        <p14:creationId xmlns:p14="http://schemas.microsoft.com/office/powerpoint/2010/main" val="225135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811658"/>
            <a:ext cx="44819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Maxime </a:t>
            </a:r>
            <a:r>
              <a:rPr lang="en-US" sz="1200" b="0" i="0" dirty="0" err="1">
                <a:effectLst/>
              </a:rPr>
              <a:t>Beauchemin</a:t>
            </a:r>
            <a:r>
              <a:rPr lang="en-US" sz="1200" b="0" i="0" dirty="0">
                <a:solidFill>
                  <a:srgbClr val="1C1E21"/>
                </a:solidFill>
                <a:effectLst/>
              </a:rPr>
              <a:t> created Airflow in 2015 to allow Airbnb to quickly: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C1E21"/>
                </a:solidFill>
              </a:rPr>
              <a:t>A</a:t>
            </a:r>
            <a:r>
              <a:rPr lang="en-US" sz="1200" b="0" i="0" dirty="0">
                <a:solidFill>
                  <a:srgbClr val="1C1E21"/>
                </a:solidFill>
                <a:effectLst/>
              </a:rPr>
              <a:t>uthor, iterate, and monitor batch data pipelines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161616"/>
                </a:solidFill>
              </a:rPr>
              <a:t>When to use Airflow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Airflow can be used for almost any batch data pipeline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Airflow is particularly powerful for orchestrating jobs with complex dependencies in multiple external systems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The following diagram illustrates a complex use case that can be accomplished with Airflow: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By writing pipelines in code and using Airflow providers, you can integrate with any number of different systems with just a single platform for orchestration and monitoring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A710-DC23-393D-8686-8548346EABF0}"/>
              </a:ext>
            </a:extLst>
          </p:cNvPr>
          <p:cNvSpPr txBox="1"/>
          <p:nvPr/>
        </p:nvSpPr>
        <p:spPr>
          <a:xfrm>
            <a:off x="79625" y="6567571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https://docs.astronomer.io/learn/intro-to-airflow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EE70A5-1000-CF85-4E72-FB06AC016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49" y="811658"/>
            <a:ext cx="6400800" cy="3001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07FD9A-C665-12CF-3B46-C8561C02A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749" y="3720465"/>
            <a:ext cx="557784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31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811658"/>
            <a:ext cx="44819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161616"/>
                </a:solidFill>
              </a:rPr>
              <a:t>Some common use cases of Airflow include: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ETL/ELT pipelines: </a:t>
            </a:r>
            <a:r>
              <a:rPr lang="en-US" sz="1200" dirty="0">
                <a:solidFill>
                  <a:srgbClr val="161616"/>
                </a:solidFill>
              </a:rPr>
              <a:t>For example, running a write, audit, publish pattern on data in Snowflake as shown in Orchestrating Snowflake Queries with Airflow.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161616"/>
                </a:solidFill>
              </a:rPr>
              <a:t>MLOps</a:t>
            </a:r>
            <a:r>
              <a:rPr lang="en-US" sz="1200" dirty="0">
                <a:solidFill>
                  <a:srgbClr val="161616"/>
                </a:solidFill>
              </a:rPr>
              <a:t>: For example, using Airflow with </a:t>
            </a:r>
            <a:r>
              <a:rPr lang="en-US" sz="1200" dirty="0" err="1">
                <a:solidFill>
                  <a:srgbClr val="161616"/>
                </a:solidFill>
              </a:rPr>
              <a:t>Tensorflow</a:t>
            </a:r>
            <a:r>
              <a:rPr lang="en-US" sz="1200" dirty="0">
                <a:solidFill>
                  <a:srgbClr val="161616"/>
                </a:solidFill>
              </a:rPr>
              <a:t> and </a:t>
            </a:r>
            <a:r>
              <a:rPr lang="en-US" sz="1200" dirty="0" err="1">
                <a:solidFill>
                  <a:srgbClr val="161616"/>
                </a:solidFill>
              </a:rPr>
              <a:t>MLFlow</a:t>
            </a:r>
            <a:r>
              <a:rPr lang="en-US" sz="1200" dirty="0">
                <a:solidFill>
                  <a:srgbClr val="161616"/>
                </a:solidFill>
              </a:rPr>
              <a:t> as shown in Using Airflow with </a:t>
            </a:r>
            <a:r>
              <a:rPr lang="en-US" sz="1200" dirty="0" err="1">
                <a:solidFill>
                  <a:srgbClr val="161616"/>
                </a:solidFill>
              </a:rPr>
              <a:t>Tensorflow</a:t>
            </a:r>
            <a:r>
              <a:rPr lang="en-US" sz="1200" dirty="0">
                <a:solidFill>
                  <a:srgbClr val="161616"/>
                </a:solidFill>
              </a:rPr>
              <a:t> and </a:t>
            </a:r>
            <a:r>
              <a:rPr lang="en-US" sz="1200" dirty="0" err="1">
                <a:solidFill>
                  <a:srgbClr val="161616"/>
                </a:solidFill>
              </a:rPr>
              <a:t>MLFlow</a:t>
            </a:r>
            <a:r>
              <a:rPr lang="en-US" sz="1200" dirty="0">
                <a:solidFill>
                  <a:srgbClr val="161616"/>
                </a:solidFill>
              </a:rPr>
              <a:t>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Operationalized analytics</a:t>
            </a:r>
            <a:r>
              <a:rPr lang="en-US" sz="1200" dirty="0">
                <a:solidFill>
                  <a:srgbClr val="161616"/>
                </a:solidFill>
              </a:rPr>
              <a:t>: For example, orchestrating a pipeline to extract insights from your data and display them in dashboards as shown in Using Airflow as a Data Analyst.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A710-DC23-393D-8686-8548346EABF0}"/>
              </a:ext>
            </a:extLst>
          </p:cNvPr>
          <p:cNvSpPr txBox="1"/>
          <p:nvPr/>
        </p:nvSpPr>
        <p:spPr>
          <a:xfrm>
            <a:off x="79625" y="6567571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https://docs.astronomer.io/learn/intro-to-airflow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9F1A18-6A0D-95F3-4FB8-D9B774057AED}"/>
              </a:ext>
            </a:extLst>
          </p:cNvPr>
          <p:cNvGrpSpPr/>
          <p:nvPr/>
        </p:nvGrpSpPr>
        <p:grpSpPr>
          <a:xfrm>
            <a:off x="4726004" y="811657"/>
            <a:ext cx="6055894" cy="2326032"/>
            <a:chOff x="4726004" y="811657"/>
            <a:chExt cx="6055894" cy="2326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201B87-29CC-CC33-3F87-D81ED866A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5498" y="811657"/>
              <a:ext cx="5486400" cy="2326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6114791-5902-8504-5C35-DED192C4682F}"/>
                </a:ext>
              </a:extLst>
            </p:cNvPr>
            <p:cNvSpPr/>
            <p:nvPr/>
          </p:nvSpPr>
          <p:spPr>
            <a:xfrm>
              <a:off x="4726004" y="1222408"/>
              <a:ext cx="394636" cy="279133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A6F2EF-3379-8310-92ED-97056FDD47FE}"/>
              </a:ext>
            </a:extLst>
          </p:cNvPr>
          <p:cNvGrpSpPr/>
          <p:nvPr/>
        </p:nvGrpSpPr>
        <p:grpSpPr>
          <a:xfrm>
            <a:off x="79625" y="2194560"/>
            <a:ext cx="5486400" cy="4314160"/>
            <a:chOff x="79625" y="2194560"/>
            <a:chExt cx="5486400" cy="431416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DCF893-876A-DF11-9210-F75A12EB9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5" y="3720312"/>
              <a:ext cx="5486400" cy="2788408"/>
            </a:xfrm>
            <a:prstGeom prst="rect">
              <a:avLst/>
            </a:prstGeom>
          </p:spPr>
        </p:pic>
        <p:cxnSp>
          <p:nvCxnSpPr>
            <p:cNvPr id="15" name="Connector: Curved 14">
              <a:extLst>
                <a:ext uri="{FF2B5EF4-FFF2-40B4-BE49-F238E27FC236}">
                  <a16:creationId xmlns:a16="http://schemas.microsoft.com/office/drawing/2014/main" id="{DA9775B4-22E2-927D-4CFB-DD79FFF7B07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351972" y="2899390"/>
              <a:ext cx="1670196" cy="260535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80D7DF-C0CB-55C9-99AC-6FB47086B179}"/>
              </a:ext>
            </a:extLst>
          </p:cNvPr>
          <p:cNvGrpSpPr/>
          <p:nvPr/>
        </p:nvGrpSpPr>
        <p:grpSpPr>
          <a:xfrm>
            <a:off x="3638352" y="2855788"/>
            <a:ext cx="7938055" cy="3682358"/>
            <a:chOff x="3638352" y="2855788"/>
            <a:chExt cx="7938055" cy="3682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A59301-425D-3C8B-8C29-2E58D2797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007" y="3858404"/>
              <a:ext cx="5486400" cy="2679742"/>
            </a:xfrm>
            <a:prstGeom prst="rect">
              <a:avLst/>
            </a:prstGeom>
          </p:spPr>
        </p:pic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9258A188-FB5D-1CEC-08D5-5B01F524277A}"/>
                </a:ext>
              </a:extLst>
            </p:cNvPr>
            <p:cNvCxnSpPr>
              <a:cxnSpLocks/>
            </p:cNvCxnSpPr>
            <p:nvPr/>
          </p:nvCxnSpPr>
          <p:spPr>
            <a:xfrm>
              <a:off x="3638352" y="2855788"/>
              <a:ext cx="3711595" cy="1008968"/>
            </a:xfrm>
            <a:prstGeom prst="curvedConnector3">
              <a:avLst>
                <a:gd name="adj1" fmla="val 43776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484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79A5CB-6FCA-D91E-04E1-BC40FC1AC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56" y="3853551"/>
            <a:ext cx="4846320" cy="3169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0929" y="668552"/>
            <a:ext cx="4297680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161616"/>
                </a:solidFill>
              </a:rPr>
              <a:t>Core Airflow concepts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DAG</a:t>
            </a:r>
            <a:r>
              <a:rPr lang="en-US" sz="1200" dirty="0">
                <a:solidFill>
                  <a:srgbClr val="161616"/>
                </a:solidFill>
              </a:rPr>
              <a:t>: Directed Acyclic Graph. An Airflow DAG is a workflow defined as a graph, where all dependencies between nodes are directed and nodes do not self-reference.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DAG run</a:t>
            </a:r>
            <a:r>
              <a:rPr lang="en-US" sz="1200" dirty="0">
                <a:solidFill>
                  <a:srgbClr val="161616"/>
                </a:solidFill>
              </a:rPr>
              <a:t>: The execution of a DAG at a specific point in time. A DAG run can be scheduled or manually triggered.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Task</a:t>
            </a:r>
            <a:r>
              <a:rPr lang="en-US" sz="1200" dirty="0">
                <a:solidFill>
                  <a:srgbClr val="161616"/>
                </a:solidFill>
              </a:rPr>
              <a:t>: A step in a DAG describing a single unit of work.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Task instance</a:t>
            </a:r>
            <a:r>
              <a:rPr lang="en-US" sz="1200" dirty="0">
                <a:solidFill>
                  <a:srgbClr val="161616"/>
                </a:solidFill>
              </a:rPr>
              <a:t>: The execution of a task at a specific point in time.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Operators</a:t>
            </a:r>
            <a:r>
              <a:rPr lang="en-US" sz="1200" dirty="0">
                <a:solidFill>
                  <a:srgbClr val="161616"/>
                </a:solidFill>
              </a:rPr>
              <a:t>: When authoring DAGs, you use operators. An operator is an abstraction over Python code designed to perform a specific action and takes the form of a function that accepts parameters.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Each operator in your DAG code corresponds to one Airflow task.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161616"/>
                </a:solidFill>
              </a:rPr>
              <a:t>The following are the primary operator categories: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Action operators</a:t>
            </a:r>
            <a:r>
              <a:rPr lang="en-US" sz="1200" dirty="0">
                <a:solidFill>
                  <a:srgbClr val="161616"/>
                </a:solidFill>
              </a:rPr>
              <a:t>: Execute a function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Example, the </a:t>
            </a:r>
            <a:r>
              <a:rPr lang="en-US" sz="1200" dirty="0" err="1">
                <a:solidFill>
                  <a:srgbClr val="0070C0"/>
                </a:solidFill>
              </a:rPr>
              <a:t>PythonOperator</a:t>
            </a:r>
            <a:r>
              <a:rPr lang="en-US" sz="1200" dirty="0">
                <a:solidFill>
                  <a:srgbClr val="161616"/>
                </a:solidFill>
              </a:rPr>
              <a:t> or the </a:t>
            </a:r>
            <a:r>
              <a:rPr lang="en-US" sz="1200" dirty="0" err="1">
                <a:solidFill>
                  <a:srgbClr val="0070C0"/>
                </a:solidFill>
              </a:rPr>
              <a:t>BashOperator</a:t>
            </a:r>
            <a:r>
              <a:rPr lang="en-US" sz="1200" dirty="0">
                <a:solidFill>
                  <a:srgbClr val="161616"/>
                </a:solidFill>
              </a:rPr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Transfer operators</a:t>
            </a:r>
            <a:r>
              <a:rPr lang="en-US" sz="1200" dirty="0">
                <a:solidFill>
                  <a:srgbClr val="161616"/>
                </a:solidFill>
              </a:rPr>
              <a:t>: Move data from a source to a destination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Example, the </a:t>
            </a:r>
            <a:r>
              <a:rPr lang="en-US" sz="1200" dirty="0">
                <a:solidFill>
                  <a:srgbClr val="0070C0"/>
                </a:solidFill>
              </a:rPr>
              <a:t>S3ToRedshiftOperator</a:t>
            </a:r>
            <a:r>
              <a:rPr lang="en-US" sz="1200" dirty="0">
                <a:solidFill>
                  <a:srgbClr val="161616"/>
                </a:solidFill>
              </a:rPr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Sensors</a:t>
            </a:r>
            <a:r>
              <a:rPr lang="en-US" sz="1200" dirty="0">
                <a:solidFill>
                  <a:srgbClr val="161616"/>
                </a:solidFill>
              </a:rPr>
              <a:t>: Wait for something to happen</a:t>
            </a:r>
          </a:p>
          <a:p>
            <a:pPr marL="628650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Example, the </a:t>
            </a:r>
            <a:r>
              <a:rPr lang="en-US" sz="1200" dirty="0" err="1">
                <a:solidFill>
                  <a:srgbClr val="0070C0"/>
                </a:solidFill>
              </a:rPr>
              <a:t>ExternalTaskSensor</a:t>
            </a:r>
            <a:r>
              <a:rPr lang="en-US" sz="1200" dirty="0">
                <a:solidFill>
                  <a:srgbClr val="161616"/>
                </a:solidFill>
              </a:rPr>
              <a:t> or the </a:t>
            </a:r>
            <a:r>
              <a:rPr lang="en-US" sz="1200" dirty="0" err="1">
                <a:solidFill>
                  <a:srgbClr val="0070C0"/>
                </a:solidFill>
              </a:rPr>
              <a:t>HttpSensorAsync</a:t>
            </a:r>
            <a:r>
              <a:rPr lang="en-US" sz="1200" dirty="0">
                <a:solidFill>
                  <a:srgbClr val="161616"/>
                </a:solidFill>
              </a:rPr>
              <a:t>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While operators are defined individually, they can pass information to each other by using </a:t>
            </a:r>
            <a:r>
              <a:rPr lang="en-US" sz="1200" dirty="0" err="1">
                <a:solidFill>
                  <a:srgbClr val="0070C0"/>
                </a:solidFill>
              </a:rPr>
              <a:t>Xcoms</a:t>
            </a:r>
            <a:endParaRPr lang="en-US" sz="1200" dirty="0">
              <a:solidFill>
                <a:srgbClr val="0070C0"/>
              </a:solidFill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6161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A710-DC23-393D-8686-8548346EABF0}"/>
              </a:ext>
            </a:extLst>
          </p:cNvPr>
          <p:cNvSpPr txBox="1"/>
          <p:nvPr/>
        </p:nvSpPr>
        <p:spPr>
          <a:xfrm>
            <a:off x="79625" y="6567571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https://docs.astronomer.io/learn/intro-to-airflow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4B95B-E5CA-540C-34E6-68EC73D94A8B}"/>
              </a:ext>
            </a:extLst>
          </p:cNvPr>
          <p:cNvSpPr txBox="1"/>
          <p:nvPr/>
        </p:nvSpPr>
        <p:spPr>
          <a:xfrm>
            <a:off x="4899256" y="678174"/>
            <a:ext cx="705181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161616"/>
                </a:solidFill>
              </a:rPr>
              <a:t>Airflow components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161616"/>
                </a:solidFill>
              </a:rPr>
              <a:t>The following Airflow components must be running at all times: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Webserver</a:t>
            </a:r>
            <a:r>
              <a:rPr lang="en-US" sz="1200" dirty="0">
                <a:solidFill>
                  <a:srgbClr val="161616"/>
                </a:solidFill>
              </a:rPr>
              <a:t>: A Flask server running with </a:t>
            </a:r>
            <a:r>
              <a:rPr lang="en-US" sz="1200" dirty="0" err="1">
                <a:solidFill>
                  <a:srgbClr val="161616"/>
                </a:solidFill>
              </a:rPr>
              <a:t>Gunicorn</a:t>
            </a:r>
            <a:r>
              <a:rPr lang="en-US" sz="1200" dirty="0">
                <a:solidFill>
                  <a:srgbClr val="161616"/>
                </a:solidFill>
              </a:rPr>
              <a:t> that serves the Airflow UI.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Scheduler</a:t>
            </a:r>
            <a:r>
              <a:rPr lang="en-US" sz="1200" dirty="0">
                <a:solidFill>
                  <a:srgbClr val="161616"/>
                </a:solidFill>
              </a:rPr>
              <a:t>: A Daemon responsible for scheduling jobs. This is a multi-threaded Python process that determines what tasks need to be run, when they need to be run, and where they are run.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Database</a:t>
            </a:r>
            <a:r>
              <a:rPr lang="en-US" sz="1200" dirty="0">
                <a:solidFill>
                  <a:srgbClr val="161616"/>
                </a:solidFill>
              </a:rPr>
              <a:t>: A database where all DAG and task metadata are stored. This is typically a Postgres database, but MySQL and SQLite are also supported.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Executor</a:t>
            </a:r>
            <a:r>
              <a:rPr lang="en-US" sz="1200" dirty="0">
                <a:solidFill>
                  <a:srgbClr val="161616"/>
                </a:solidFill>
              </a:rPr>
              <a:t>: The mechanism that defines how the available computing resources are used to execute tasks. An executor is running within the scheduler whenever Airflow is up.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161616"/>
                </a:solidFill>
              </a:rPr>
              <a:t>Additionally, you may also have the following situational components: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161616"/>
                </a:solidFill>
              </a:rPr>
              <a:t>Triggerer</a:t>
            </a:r>
            <a:r>
              <a:rPr lang="en-US" sz="1200" dirty="0">
                <a:solidFill>
                  <a:srgbClr val="161616"/>
                </a:solidFill>
              </a:rPr>
              <a:t>: A separate process which supports deferrable operators. This component is optional and must be run separately.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Worker</a:t>
            </a:r>
            <a:r>
              <a:rPr lang="en-US" sz="1200" dirty="0">
                <a:solidFill>
                  <a:srgbClr val="161616"/>
                </a:solidFill>
              </a:rPr>
              <a:t>: The process that executes tasks, as defined by the executor. Depending on which executor you choose, you may or may not have workers as part of your Airflow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474363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811658"/>
            <a:ext cx="482850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Operators are the building blocks of Airflow DAGs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They contain the logic of how data is processed in a pipeline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Each task in a DAG is defined by instantiating an operator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There are many different types of operators available in Airflow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Some operators such as </a:t>
            </a:r>
            <a:r>
              <a:rPr lang="en-US" sz="1200" b="1" dirty="0">
                <a:solidFill>
                  <a:srgbClr val="0070C0"/>
                </a:solidFill>
              </a:rPr>
              <a:t>Python functions</a:t>
            </a:r>
            <a:r>
              <a:rPr lang="en-US" sz="1200" b="1" dirty="0"/>
              <a:t> </a:t>
            </a:r>
            <a:r>
              <a:rPr lang="en-US" sz="1200" dirty="0"/>
              <a:t>execute general code provided by the user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While other operators perform very specific actions such as transferring data from one system to another</a:t>
            </a:r>
            <a:endParaRPr lang="en-US" sz="1200" b="1" dirty="0">
              <a:solidFill>
                <a:srgbClr val="16161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A710-DC23-393D-8686-8548346EABF0}"/>
              </a:ext>
            </a:extLst>
          </p:cNvPr>
          <p:cNvSpPr txBox="1"/>
          <p:nvPr/>
        </p:nvSpPr>
        <p:spPr>
          <a:xfrm>
            <a:off x="79625" y="6632460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https://docs.astronomer.io/learn/what-is-an-operator=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33DB5-E7A1-DCE6-2442-E3F562B6C413}"/>
              </a:ext>
            </a:extLst>
          </p:cNvPr>
          <p:cNvSpPr txBox="1"/>
          <p:nvPr/>
        </p:nvSpPr>
        <p:spPr>
          <a:xfrm>
            <a:off x="5579533" y="653014"/>
            <a:ext cx="4428067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/>
              <a:t>Operator basics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Operators are Python classes that encapsulate logic to do a unit of work. They can be viewed as a wrapper around each unit of work that defines the actions that will be completed and abstract the majority of code you would typically need to write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When you create an instance of an operator in a DAG and provide it with its required parameters, it becomes a task.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All operators inherit from the abstract </a:t>
            </a:r>
            <a:r>
              <a:rPr lang="en-US" sz="1200" b="1" dirty="0" err="1"/>
              <a:t>BaseOperator</a:t>
            </a:r>
            <a:r>
              <a:rPr lang="en-US" sz="1200" dirty="0"/>
              <a:t> class, which contains the logic to execute the work of the operator within the context of a DAG.</a:t>
            </a:r>
          </a:p>
          <a:p>
            <a:pPr>
              <a:spcBef>
                <a:spcPts val="600"/>
              </a:spcBef>
            </a:pPr>
            <a:r>
              <a:rPr lang="en-US" sz="1200" b="1" dirty="0"/>
              <a:t>The following are some of the most frequently used Airflow operators: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PythonOperator</a:t>
            </a:r>
            <a:r>
              <a:rPr lang="en-US" sz="1200" dirty="0"/>
              <a:t>: Executes a Python function.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BashOperator</a:t>
            </a:r>
            <a:r>
              <a:rPr lang="en-US" sz="1200" dirty="0"/>
              <a:t>: Executes a bash script.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KubernetesPodOperator</a:t>
            </a:r>
            <a:r>
              <a:rPr lang="en-US" sz="1200" dirty="0"/>
              <a:t>: Executes a task defined as a Docker image in a Kubernetes Pod.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 err="1"/>
              <a:t>SnowflakeOperator</a:t>
            </a:r>
            <a:r>
              <a:rPr lang="en-US" sz="1200" dirty="0"/>
              <a:t>: Executes a query against a Snowflake database.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/>
              <a:t>The core Airflow package includes basic operators such as the </a:t>
            </a:r>
            <a:r>
              <a:rPr lang="en-US" sz="1200" b="1" dirty="0" err="1"/>
              <a:t>PythonOperator</a:t>
            </a:r>
            <a:r>
              <a:rPr lang="en-US" sz="1200" dirty="0"/>
              <a:t> and </a:t>
            </a:r>
            <a:r>
              <a:rPr lang="en-US" sz="1200" b="1" dirty="0" err="1"/>
              <a:t>BashOperator</a:t>
            </a:r>
            <a:r>
              <a:rPr lang="en-US" sz="1200" dirty="0"/>
              <a:t>. These operators are automatically available in your Airflow environment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/>
              <a:t>Note</a:t>
            </a:r>
            <a:r>
              <a:rPr lang="en-US" sz="1200" dirty="0"/>
              <a:t>: All other operators are part of provider packages, which you must install separately. For </a:t>
            </a:r>
            <a:r>
              <a:rPr lang="en-US" sz="1200" b="1" dirty="0"/>
              <a:t>example</a:t>
            </a:r>
            <a:r>
              <a:rPr lang="en-US" sz="1200" dirty="0"/>
              <a:t>, the </a:t>
            </a:r>
            <a:r>
              <a:rPr lang="en-US" sz="1200" b="1" dirty="0" err="1"/>
              <a:t>SnowflakeOperator</a:t>
            </a:r>
            <a:r>
              <a:rPr lang="en-US" sz="1200" dirty="0"/>
              <a:t> is part of the Snowflake provider package</a:t>
            </a:r>
          </a:p>
        </p:txBody>
      </p:sp>
    </p:spTree>
    <p:extLst>
      <p:ext uri="{BB962C8B-B14F-4D97-AF65-F5344CB8AC3E}">
        <p14:creationId xmlns:p14="http://schemas.microsoft.com/office/powerpoint/2010/main" val="315017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8E124-A1BE-9C8F-8876-4B48F4440053}"/>
              </a:ext>
            </a:extLst>
          </p:cNvPr>
          <p:cNvSpPr txBox="1"/>
          <p:nvPr/>
        </p:nvSpPr>
        <p:spPr>
          <a:xfrm>
            <a:off x="244011" y="252904"/>
            <a:ext cx="8589196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Directed Acyclic Graphs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A817A8-947C-8B58-F71C-23C50CB04FA8}"/>
              </a:ext>
            </a:extLst>
          </p:cNvPr>
          <p:cNvSpPr txBox="1"/>
          <p:nvPr/>
        </p:nvSpPr>
        <p:spPr>
          <a:xfrm>
            <a:off x="244011" y="811658"/>
            <a:ext cx="1116192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In Airflow: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Data pipelines</a:t>
            </a:r>
            <a:r>
              <a:rPr lang="en-US" sz="1200" dirty="0"/>
              <a:t>: are defined in Python code as directed acyclic graphs (DAGs)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Within a graph: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each node:  </a:t>
            </a:r>
            <a:r>
              <a:rPr lang="en-US" sz="1200" dirty="0"/>
              <a:t>represents a task which completes a unit of work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each edge:  </a:t>
            </a:r>
            <a:r>
              <a:rPr lang="en-US" sz="1200" dirty="0"/>
              <a:t>represents a dependency between tasks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The mathematical properties of DAGs make them useful for building data pipelines: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Directed</a:t>
            </a:r>
            <a:r>
              <a:rPr lang="en-US" sz="1200" dirty="0">
                <a:solidFill>
                  <a:srgbClr val="161616"/>
                </a:solidFill>
              </a:rPr>
              <a:t>: If multiple tasks exist, then each task must have at least one defined upstream or downstream task.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Acyclic</a:t>
            </a:r>
            <a:r>
              <a:rPr lang="en-US" sz="1200" dirty="0">
                <a:solidFill>
                  <a:srgbClr val="161616"/>
                </a:solidFill>
              </a:rPr>
              <a:t>: Tasks cannot have a dependency to themselves. This avoids infinite loops.</a:t>
            </a:r>
          </a:p>
          <a:p>
            <a:pPr marL="628650" lvl="1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Graph</a:t>
            </a:r>
            <a:r>
              <a:rPr lang="en-US" sz="1200" dirty="0">
                <a:solidFill>
                  <a:srgbClr val="161616"/>
                </a:solidFill>
              </a:rPr>
              <a:t>: All tasks can be visualized in a graph structure, with relationships between tasks defined by nodes and vertices.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161616"/>
                </a:solidFill>
              </a:rPr>
              <a:t>Writing a DAG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61616"/>
                </a:solidFill>
              </a:rPr>
              <a:t>DAGs in Airflow are defined in a Python script that is placed in an Airflow project's </a:t>
            </a:r>
            <a:r>
              <a:rPr lang="en-US" sz="1200" b="1" dirty="0">
                <a:solidFill>
                  <a:srgbClr val="0070C0"/>
                </a:solidFill>
              </a:rPr>
              <a:t>DAG_FOLDER</a:t>
            </a:r>
            <a:r>
              <a:rPr lang="en-US" sz="1200" dirty="0">
                <a:solidFill>
                  <a:srgbClr val="161616"/>
                </a:solidFill>
              </a:rPr>
              <a:t>. Airflow will execute the code in this folder to load any DAG objects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solidFill>
                  <a:srgbClr val="161616"/>
                </a:solidFill>
              </a:rPr>
              <a:t>Most DAGs follow this general flow within a Python script: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Imports</a:t>
            </a:r>
            <a:r>
              <a:rPr lang="en-US" sz="1200" dirty="0">
                <a:solidFill>
                  <a:srgbClr val="161616"/>
                </a:solidFill>
              </a:rPr>
              <a:t>: Any needed Python packages are imported at the top of the DAG script. This always includes a </a:t>
            </a:r>
            <a:r>
              <a:rPr lang="en-US" sz="1200" b="1" dirty="0" err="1">
                <a:solidFill>
                  <a:srgbClr val="0070C0"/>
                </a:solidFill>
              </a:rPr>
              <a:t>dag</a:t>
            </a:r>
            <a:r>
              <a:rPr lang="en-US" sz="1200" dirty="0">
                <a:solidFill>
                  <a:srgbClr val="161616"/>
                </a:solidFill>
              </a:rPr>
              <a:t> function import (either the DAG class or the </a:t>
            </a:r>
            <a:r>
              <a:rPr lang="en-US" sz="1200" dirty="0" err="1">
                <a:solidFill>
                  <a:srgbClr val="161616"/>
                </a:solidFill>
              </a:rPr>
              <a:t>dag</a:t>
            </a:r>
            <a:r>
              <a:rPr lang="en-US" sz="1200" dirty="0">
                <a:solidFill>
                  <a:srgbClr val="161616"/>
                </a:solidFill>
              </a:rPr>
              <a:t> decorator). It can also include provider packages or other general Python packages.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DAG instantiation</a:t>
            </a:r>
            <a:r>
              <a:rPr lang="en-US" sz="1200" dirty="0">
                <a:solidFill>
                  <a:srgbClr val="161616"/>
                </a:solidFill>
              </a:rPr>
              <a:t>: A DAG object is created and any DAG-level parameters such as the schedule interval are set.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Task instantiation</a:t>
            </a:r>
            <a:r>
              <a:rPr lang="en-US" sz="1200" dirty="0">
                <a:solidFill>
                  <a:srgbClr val="161616"/>
                </a:solidFill>
              </a:rPr>
              <a:t>: Each task is defined by calling an operator and providing necessary task-level parameters.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161616"/>
                </a:solidFill>
              </a:rPr>
              <a:t>Dependencies</a:t>
            </a:r>
            <a:r>
              <a:rPr lang="en-US" sz="1200" dirty="0">
                <a:solidFill>
                  <a:srgbClr val="161616"/>
                </a:solidFill>
              </a:rPr>
              <a:t>: Any dependencies between tasks are set using </a:t>
            </a:r>
            <a:r>
              <a:rPr lang="en-US" sz="1200" dirty="0" err="1">
                <a:solidFill>
                  <a:srgbClr val="161616"/>
                </a:solidFill>
              </a:rPr>
              <a:t>bitshift</a:t>
            </a:r>
            <a:r>
              <a:rPr lang="en-US" sz="1200" dirty="0">
                <a:solidFill>
                  <a:srgbClr val="161616"/>
                </a:solidFill>
              </a:rPr>
              <a:t> operators (</a:t>
            </a:r>
            <a:r>
              <a:rPr lang="en-US" sz="1200" b="1" dirty="0">
                <a:solidFill>
                  <a:srgbClr val="0070C0"/>
                </a:solidFill>
              </a:rPr>
              <a:t>&lt;&lt;</a:t>
            </a:r>
            <a:r>
              <a:rPr lang="en-US" sz="1200" dirty="0">
                <a:solidFill>
                  <a:srgbClr val="161616"/>
                </a:solidFill>
              </a:rPr>
              <a:t> and </a:t>
            </a:r>
            <a:r>
              <a:rPr lang="en-US" sz="1200" b="1" dirty="0">
                <a:solidFill>
                  <a:srgbClr val="0070C0"/>
                </a:solidFill>
              </a:rPr>
              <a:t>&gt;&gt;</a:t>
            </a:r>
            <a:r>
              <a:rPr lang="en-US" sz="1200" dirty="0">
                <a:solidFill>
                  <a:srgbClr val="161616"/>
                </a:solidFill>
              </a:rPr>
              <a:t>), the </a:t>
            </a:r>
            <a:r>
              <a:rPr lang="en-US" sz="1200" b="1" dirty="0" err="1">
                <a:solidFill>
                  <a:srgbClr val="0070C0"/>
                </a:solidFill>
              </a:rPr>
              <a:t>set_upstream</a:t>
            </a:r>
            <a:r>
              <a:rPr lang="en-US" sz="1200" dirty="0">
                <a:solidFill>
                  <a:srgbClr val="161616"/>
                </a:solidFill>
              </a:rPr>
              <a:t>() or </a:t>
            </a:r>
            <a:r>
              <a:rPr lang="en-US" sz="1200" b="1" dirty="0" err="1">
                <a:solidFill>
                  <a:srgbClr val="0070C0"/>
                </a:solidFill>
              </a:rPr>
              <a:t>set_downstream</a:t>
            </a:r>
            <a:r>
              <a:rPr lang="en-US" sz="1200" b="1" dirty="0">
                <a:solidFill>
                  <a:srgbClr val="0070C0"/>
                </a:solidFill>
              </a:rPr>
              <a:t> </a:t>
            </a:r>
            <a:r>
              <a:rPr lang="en-US" sz="1200" dirty="0">
                <a:solidFill>
                  <a:srgbClr val="161616"/>
                </a:solidFill>
              </a:rPr>
              <a:t>functions, or the </a:t>
            </a:r>
            <a:r>
              <a:rPr lang="en-US" sz="1200" b="1" dirty="0">
                <a:solidFill>
                  <a:srgbClr val="0070C0"/>
                </a:solidFill>
              </a:rPr>
              <a:t>chain</a:t>
            </a:r>
            <a:r>
              <a:rPr lang="en-US" sz="1200" dirty="0">
                <a:solidFill>
                  <a:srgbClr val="161616"/>
                </a:solidFill>
              </a:rPr>
              <a:t>() function. Note that if you are using the </a:t>
            </a:r>
            <a:r>
              <a:rPr lang="en-US" sz="1200" dirty="0" err="1">
                <a:solidFill>
                  <a:srgbClr val="161616"/>
                </a:solidFill>
              </a:rPr>
              <a:t>TaskFlow</a:t>
            </a:r>
            <a:r>
              <a:rPr lang="en-US" sz="1200" dirty="0">
                <a:solidFill>
                  <a:srgbClr val="161616"/>
                </a:solidFill>
              </a:rPr>
              <a:t> API, dependencies are inferred based on the task function calls.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3A710-DC23-393D-8686-8548346EABF0}"/>
              </a:ext>
            </a:extLst>
          </p:cNvPr>
          <p:cNvSpPr txBox="1"/>
          <p:nvPr/>
        </p:nvSpPr>
        <p:spPr>
          <a:xfrm>
            <a:off x="79625" y="6632460"/>
            <a:ext cx="60977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Ref: https://docs.astronomer.io/learn/dags</a:t>
            </a:r>
          </a:p>
        </p:txBody>
      </p:sp>
    </p:spTree>
    <p:extLst>
      <p:ext uri="{BB962C8B-B14F-4D97-AF65-F5344CB8AC3E}">
        <p14:creationId xmlns:p14="http://schemas.microsoft.com/office/powerpoint/2010/main" val="3742506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22853</TotalTime>
  <Words>3279</Words>
  <Application>Microsoft Office PowerPoint</Application>
  <PresentationFormat>Widescreen</PresentationFormat>
  <Paragraphs>414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futura-pt</vt:lpstr>
      <vt:lpstr>Inter</vt:lpstr>
      <vt:lpstr>Roboto</vt:lpstr>
      <vt:lpstr>Office Theme</vt:lpstr>
      <vt:lpstr>GENAI DEVELOPER GCP BRIGHTSPEED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Padiyapuram Padiyapuram</dc:creator>
  <cp:lastModifiedBy>Maria Padiyapuram Padiyapuram</cp:lastModifiedBy>
  <cp:revision>591</cp:revision>
  <dcterms:created xsi:type="dcterms:W3CDTF">2023-12-13T12:50:26Z</dcterms:created>
  <dcterms:modified xsi:type="dcterms:W3CDTF">2024-01-03T12:46:56Z</dcterms:modified>
</cp:coreProperties>
</file>